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2"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4" r:id="rId18"/>
    <p:sldId id="275" r:id="rId19"/>
    <p:sldId id="278" r:id="rId20"/>
    <p:sldId id="281" r:id="rId21"/>
    <p:sldId id="277" r:id="rId22"/>
    <p:sldId id="279" r:id="rId23"/>
    <p:sldId id="280" r:id="rId24"/>
    <p:sldId id="283" r:id="rId25"/>
  </p:sldIdLst>
  <p:sldSz cx="7561263" cy="10801350"/>
  <p:notesSz cx="6858000" cy="9144000"/>
  <p:defaultTextStyle>
    <a:defPPr>
      <a:defRPr lang="ru-RU"/>
    </a:defPPr>
    <a:lvl1pPr marL="0" algn="l" defTabSz="1049274" rtl="0" eaLnBrk="1" latinLnBrk="0" hangingPunct="1">
      <a:defRPr sz="2100" kern="1200">
        <a:solidFill>
          <a:schemeClr val="tx1"/>
        </a:solidFill>
        <a:latin typeface="+mn-lt"/>
        <a:ea typeface="+mn-ea"/>
        <a:cs typeface="+mn-cs"/>
      </a:defRPr>
    </a:lvl1pPr>
    <a:lvl2pPr marL="524637" algn="l" defTabSz="1049274" rtl="0" eaLnBrk="1" latinLnBrk="0" hangingPunct="1">
      <a:defRPr sz="2100" kern="1200">
        <a:solidFill>
          <a:schemeClr val="tx1"/>
        </a:solidFill>
        <a:latin typeface="+mn-lt"/>
        <a:ea typeface="+mn-ea"/>
        <a:cs typeface="+mn-cs"/>
      </a:defRPr>
    </a:lvl2pPr>
    <a:lvl3pPr marL="1049274" algn="l" defTabSz="1049274" rtl="0" eaLnBrk="1" latinLnBrk="0" hangingPunct="1">
      <a:defRPr sz="2100" kern="1200">
        <a:solidFill>
          <a:schemeClr val="tx1"/>
        </a:solidFill>
        <a:latin typeface="+mn-lt"/>
        <a:ea typeface="+mn-ea"/>
        <a:cs typeface="+mn-cs"/>
      </a:defRPr>
    </a:lvl3pPr>
    <a:lvl4pPr marL="1573911" algn="l" defTabSz="1049274" rtl="0" eaLnBrk="1" latinLnBrk="0" hangingPunct="1">
      <a:defRPr sz="2100" kern="1200">
        <a:solidFill>
          <a:schemeClr val="tx1"/>
        </a:solidFill>
        <a:latin typeface="+mn-lt"/>
        <a:ea typeface="+mn-ea"/>
        <a:cs typeface="+mn-cs"/>
      </a:defRPr>
    </a:lvl4pPr>
    <a:lvl5pPr marL="2098548" algn="l" defTabSz="1049274" rtl="0" eaLnBrk="1" latinLnBrk="0" hangingPunct="1">
      <a:defRPr sz="2100" kern="1200">
        <a:solidFill>
          <a:schemeClr val="tx1"/>
        </a:solidFill>
        <a:latin typeface="+mn-lt"/>
        <a:ea typeface="+mn-ea"/>
        <a:cs typeface="+mn-cs"/>
      </a:defRPr>
    </a:lvl5pPr>
    <a:lvl6pPr marL="2623185" algn="l" defTabSz="1049274" rtl="0" eaLnBrk="1" latinLnBrk="0" hangingPunct="1">
      <a:defRPr sz="2100" kern="1200">
        <a:solidFill>
          <a:schemeClr val="tx1"/>
        </a:solidFill>
        <a:latin typeface="+mn-lt"/>
        <a:ea typeface="+mn-ea"/>
        <a:cs typeface="+mn-cs"/>
      </a:defRPr>
    </a:lvl6pPr>
    <a:lvl7pPr marL="3147822" algn="l" defTabSz="1049274" rtl="0" eaLnBrk="1" latinLnBrk="0" hangingPunct="1">
      <a:defRPr sz="2100" kern="1200">
        <a:solidFill>
          <a:schemeClr val="tx1"/>
        </a:solidFill>
        <a:latin typeface="+mn-lt"/>
        <a:ea typeface="+mn-ea"/>
        <a:cs typeface="+mn-cs"/>
      </a:defRPr>
    </a:lvl7pPr>
    <a:lvl8pPr marL="3672459" algn="l" defTabSz="1049274" rtl="0" eaLnBrk="1" latinLnBrk="0" hangingPunct="1">
      <a:defRPr sz="2100" kern="1200">
        <a:solidFill>
          <a:schemeClr val="tx1"/>
        </a:solidFill>
        <a:latin typeface="+mn-lt"/>
        <a:ea typeface="+mn-ea"/>
        <a:cs typeface="+mn-cs"/>
      </a:defRPr>
    </a:lvl8pPr>
    <a:lvl9pPr marL="4197096" algn="l" defTabSz="1049274" rtl="0"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757" autoAdjust="0"/>
  </p:normalViewPr>
  <p:slideViewPr>
    <p:cSldViewPr>
      <p:cViewPr>
        <p:scale>
          <a:sx n="43" d="100"/>
          <a:sy n="43" d="100"/>
        </p:scale>
        <p:origin x="-2298" y="-162"/>
      </p:cViewPr>
      <p:guideLst>
        <p:guide orient="horz" pos="3402"/>
        <p:guide pos="2382"/>
      </p:guideLst>
    </p:cSldViewPr>
  </p:slideViewPr>
  <p:notesTextViewPr>
    <p:cViewPr>
      <p:scale>
        <a:sx n="100" d="100"/>
        <a:sy n="100" d="100"/>
      </p:scale>
      <p:origin x="0" y="0"/>
    </p:cViewPr>
  </p:notesTextViewPr>
  <p:sorterViewPr>
    <p:cViewPr>
      <p:scale>
        <a:sx n="100" d="100"/>
        <a:sy n="100" d="100"/>
      </p:scale>
      <p:origin x="0" y="4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7095" y="3355422"/>
            <a:ext cx="6427074" cy="231528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34190" y="6120765"/>
            <a:ext cx="5292884" cy="2760345"/>
          </a:xfrm>
        </p:spPr>
        <p:txBody>
          <a:bodyPr/>
          <a:lstStyle>
            <a:lvl1pPr marL="0" indent="0" algn="ctr">
              <a:buNone/>
              <a:defRPr>
                <a:solidFill>
                  <a:schemeClr val="tx1">
                    <a:tint val="75000"/>
                  </a:schemeClr>
                </a:solidFill>
              </a:defRPr>
            </a:lvl1pPr>
            <a:lvl2pPr marL="524637" indent="0" algn="ctr">
              <a:buNone/>
              <a:defRPr>
                <a:solidFill>
                  <a:schemeClr val="tx1">
                    <a:tint val="75000"/>
                  </a:schemeClr>
                </a:solidFill>
              </a:defRPr>
            </a:lvl2pPr>
            <a:lvl3pPr marL="1049274" indent="0" algn="ctr">
              <a:buNone/>
              <a:defRPr>
                <a:solidFill>
                  <a:schemeClr val="tx1">
                    <a:tint val="75000"/>
                  </a:schemeClr>
                </a:solidFill>
              </a:defRPr>
            </a:lvl3pPr>
            <a:lvl4pPr marL="1573911" indent="0" algn="ctr">
              <a:buNone/>
              <a:defRPr>
                <a:solidFill>
                  <a:schemeClr val="tx1">
                    <a:tint val="75000"/>
                  </a:schemeClr>
                </a:solidFill>
              </a:defRPr>
            </a:lvl4pPr>
            <a:lvl5pPr marL="2098548" indent="0" algn="ctr">
              <a:buNone/>
              <a:defRPr>
                <a:solidFill>
                  <a:schemeClr val="tx1">
                    <a:tint val="75000"/>
                  </a:schemeClr>
                </a:solidFill>
              </a:defRPr>
            </a:lvl5pPr>
            <a:lvl6pPr marL="2623185" indent="0" algn="ctr">
              <a:buNone/>
              <a:defRPr>
                <a:solidFill>
                  <a:schemeClr val="tx1">
                    <a:tint val="75000"/>
                  </a:schemeClr>
                </a:solidFill>
              </a:defRPr>
            </a:lvl6pPr>
            <a:lvl7pPr marL="3147822" indent="0" algn="ctr">
              <a:buNone/>
              <a:defRPr>
                <a:solidFill>
                  <a:schemeClr val="tx1">
                    <a:tint val="75000"/>
                  </a:schemeClr>
                </a:solidFill>
              </a:defRPr>
            </a:lvl7pPr>
            <a:lvl8pPr marL="3672459" indent="0" algn="ctr">
              <a:buNone/>
              <a:defRPr>
                <a:solidFill>
                  <a:schemeClr val="tx1">
                    <a:tint val="75000"/>
                  </a:schemeClr>
                </a:solidFill>
              </a:defRPr>
            </a:lvl8pPr>
            <a:lvl9pPr marL="4197096"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481916" y="432557"/>
            <a:ext cx="1701284" cy="9216151"/>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78063" y="432557"/>
            <a:ext cx="4977831" cy="92161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288" y="6940868"/>
            <a:ext cx="6427074" cy="2145268"/>
          </a:xfrm>
        </p:spPr>
        <p:txBody>
          <a:bodyPr anchor="t"/>
          <a:lstStyle>
            <a:lvl1pPr algn="l">
              <a:defRPr sz="4600" b="1" cap="all"/>
            </a:lvl1pPr>
          </a:lstStyle>
          <a:p>
            <a:r>
              <a:rPr lang="ru-RU" smtClean="0"/>
              <a:t>Образец заголовка</a:t>
            </a:r>
            <a:endParaRPr lang="ru-RU"/>
          </a:p>
        </p:txBody>
      </p:sp>
      <p:sp>
        <p:nvSpPr>
          <p:cNvPr id="3" name="Текст 2"/>
          <p:cNvSpPr>
            <a:spLocks noGrp="1"/>
          </p:cNvSpPr>
          <p:nvPr>
            <p:ph type="body" idx="1"/>
          </p:nvPr>
        </p:nvSpPr>
        <p:spPr>
          <a:xfrm>
            <a:off x="597288" y="4578074"/>
            <a:ext cx="6427074" cy="2362794"/>
          </a:xfrm>
        </p:spPr>
        <p:txBody>
          <a:bodyPr anchor="b"/>
          <a:lstStyle>
            <a:lvl1pPr marL="0" indent="0">
              <a:buNone/>
              <a:defRPr sz="2300">
                <a:solidFill>
                  <a:schemeClr val="tx1">
                    <a:tint val="75000"/>
                  </a:schemeClr>
                </a:solidFill>
              </a:defRPr>
            </a:lvl1pPr>
            <a:lvl2pPr marL="524637" indent="0">
              <a:buNone/>
              <a:defRPr sz="2100">
                <a:solidFill>
                  <a:schemeClr val="tx1">
                    <a:tint val="75000"/>
                  </a:schemeClr>
                </a:solidFill>
              </a:defRPr>
            </a:lvl2pPr>
            <a:lvl3pPr marL="1049274" indent="0">
              <a:buNone/>
              <a:defRPr sz="1800">
                <a:solidFill>
                  <a:schemeClr val="tx1">
                    <a:tint val="75000"/>
                  </a:schemeClr>
                </a:solidFill>
              </a:defRPr>
            </a:lvl3pPr>
            <a:lvl4pPr marL="1573911" indent="0">
              <a:buNone/>
              <a:defRPr sz="1600">
                <a:solidFill>
                  <a:schemeClr val="tx1">
                    <a:tint val="75000"/>
                  </a:schemeClr>
                </a:solidFill>
              </a:defRPr>
            </a:lvl4pPr>
            <a:lvl5pPr marL="2098548" indent="0">
              <a:buNone/>
              <a:defRPr sz="1600">
                <a:solidFill>
                  <a:schemeClr val="tx1">
                    <a:tint val="75000"/>
                  </a:schemeClr>
                </a:solidFill>
              </a:defRPr>
            </a:lvl5pPr>
            <a:lvl6pPr marL="2623185" indent="0">
              <a:buNone/>
              <a:defRPr sz="1600">
                <a:solidFill>
                  <a:schemeClr val="tx1">
                    <a:tint val="75000"/>
                  </a:schemeClr>
                </a:solidFill>
              </a:defRPr>
            </a:lvl6pPr>
            <a:lvl7pPr marL="3147822" indent="0">
              <a:buNone/>
              <a:defRPr sz="1600">
                <a:solidFill>
                  <a:schemeClr val="tx1">
                    <a:tint val="75000"/>
                  </a:schemeClr>
                </a:solidFill>
              </a:defRPr>
            </a:lvl7pPr>
            <a:lvl8pPr marL="3672459" indent="0">
              <a:buNone/>
              <a:defRPr sz="1600">
                <a:solidFill>
                  <a:schemeClr val="tx1">
                    <a:tint val="75000"/>
                  </a:schemeClr>
                </a:solidFill>
              </a:defRPr>
            </a:lvl8pPr>
            <a:lvl9pPr marL="4197096"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20.06.2018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78063" y="2520317"/>
            <a:ext cx="3339558" cy="7128391"/>
          </a:xfrm>
        </p:spPr>
        <p:txBody>
          <a:bodyPr/>
          <a:lstStyle>
            <a:lvl1pPr>
              <a:defRPr sz="32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843642" y="2520317"/>
            <a:ext cx="3339558" cy="7128391"/>
          </a:xfrm>
        </p:spPr>
        <p:txBody>
          <a:bodyPr/>
          <a:lstStyle>
            <a:lvl1pPr>
              <a:defRPr sz="32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20.06.2018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78064" y="2417803"/>
            <a:ext cx="3340871" cy="1007625"/>
          </a:xfrm>
        </p:spPr>
        <p:txBody>
          <a:bodyPr anchor="b"/>
          <a:lstStyle>
            <a:lvl1pPr marL="0" indent="0">
              <a:buNone/>
              <a:defRPr sz="2800" b="1"/>
            </a:lvl1pPr>
            <a:lvl2pPr marL="524637" indent="0">
              <a:buNone/>
              <a:defRPr sz="2300" b="1"/>
            </a:lvl2pPr>
            <a:lvl3pPr marL="1049274" indent="0">
              <a:buNone/>
              <a:defRPr sz="2100" b="1"/>
            </a:lvl3pPr>
            <a:lvl4pPr marL="1573911" indent="0">
              <a:buNone/>
              <a:defRPr sz="1800" b="1"/>
            </a:lvl4pPr>
            <a:lvl5pPr marL="2098548" indent="0">
              <a:buNone/>
              <a:defRPr sz="1800" b="1"/>
            </a:lvl5pPr>
            <a:lvl6pPr marL="2623185" indent="0">
              <a:buNone/>
              <a:defRPr sz="1800" b="1"/>
            </a:lvl6pPr>
            <a:lvl7pPr marL="3147822" indent="0">
              <a:buNone/>
              <a:defRPr sz="1800" b="1"/>
            </a:lvl7pPr>
            <a:lvl8pPr marL="3672459" indent="0">
              <a:buNone/>
              <a:defRPr sz="1800" b="1"/>
            </a:lvl8pPr>
            <a:lvl9pPr marL="4197096" indent="0">
              <a:buNone/>
              <a:defRPr sz="1800" b="1"/>
            </a:lvl9pPr>
          </a:lstStyle>
          <a:p>
            <a:pPr lvl="0"/>
            <a:r>
              <a:rPr lang="ru-RU" smtClean="0"/>
              <a:t>Образец текста</a:t>
            </a:r>
          </a:p>
        </p:txBody>
      </p:sp>
      <p:sp>
        <p:nvSpPr>
          <p:cNvPr id="4" name="Содержимое 3"/>
          <p:cNvSpPr>
            <a:spLocks noGrp="1"/>
          </p:cNvSpPr>
          <p:nvPr>
            <p:ph sz="half" idx="2"/>
          </p:nvPr>
        </p:nvSpPr>
        <p:spPr>
          <a:xfrm>
            <a:off x="378064" y="3425428"/>
            <a:ext cx="3340871" cy="6223279"/>
          </a:xfrm>
        </p:spPr>
        <p:txBody>
          <a:bodyPr/>
          <a:lstStyle>
            <a:lvl1pPr>
              <a:defRPr sz="28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41017" y="2417803"/>
            <a:ext cx="3342183" cy="1007625"/>
          </a:xfrm>
        </p:spPr>
        <p:txBody>
          <a:bodyPr anchor="b"/>
          <a:lstStyle>
            <a:lvl1pPr marL="0" indent="0">
              <a:buNone/>
              <a:defRPr sz="2800" b="1"/>
            </a:lvl1pPr>
            <a:lvl2pPr marL="524637" indent="0">
              <a:buNone/>
              <a:defRPr sz="2300" b="1"/>
            </a:lvl2pPr>
            <a:lvl3pPr marL="1049274" indent="0">
              <a:buNone/>
              <a:defRPr sz="2100" b="1"/>
            </a:lvl3pPr>
            <a:lvl4pPr marL="1573911" indent="0">
              <a:buNone/>
              <a:defRPr sz="1800" b="1"/>
            </a:lvl4pPr>
            <a:lvl5pPr marL="2098548" indent="0">
              <a:buNone/>
              <a:defRPr sz="1800" b="1"/>
            </a:lvl5pPr>
            <a:lvl6pPr marL="2623185" indent="0">
              <a:buNone/>
              <a:defRPr sz="1800" b="1"/>
            </a:lvl6pPr>
            <a:lvl7pPr marL="3147822" indent="0">
              <a:buNone/>
              <a:defRPr sz="1800" b="1"/>
            </a:lvl7pPr>
            <a:lvl8pPr marL="3672459" indent="0">
              <a:buNone/>
              <a:defRPr sz="1800" b="1"/>
            </a:lvl8pPr>
            <a:lvl9pPr marL="4197096" indent="0">
              <a:buNone/>
              <a:defRPr sz="1800" b="1"/>
            </a:lvl9pPr>
          </a:lstStyle>
          <a:p>
            <a:pPr lvl="0"/>
            <a:r>
              <a:rPr lang="ru-RU" smtClean="0"/>
              <a:t>Образец текста</a:t>
            </a:r>
          </a:p>
        </p:txBody>
      </p:sp>
      <p:sp>
        <p:nvSpPr>
          <p:cNvPr id="6" name="Содержимое 5"/>
          <p:cNvSpPr>
            <a:spLocks noGrp="1"/>
          </p:cNvSpPr>
          <p:nvPr>
            <p:ph sz="quarter" idx="4"/>
          </p:nvPr>
        </p:nvSpPr>
        <p:spPr>
          <a:xfrm>
            <a:off x="3841017" y="3425428"/>
            <a:ext cx="3342183" cy="6223279"/>
          </a:xfrm>
        </p:spPr>
        <p:txBody>
          <a:bodyPr/>
          <a:lstStyle>
            <a:lvl1pPr>
              <a:defRPr sz="28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20.06.2018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20.06.2018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20.06.2018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4" y="430054"/>
            <a:ext cx="2487604" cy="1830229"/>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2956244" y="430055"/>
            <a:ext cx="4226957" cy="9218653"/>
          </a:xfrm>
        </p:spPr>
        <p:txBody>
          <a:bodyPr/>
          <a:lstStyle>
            <a:lvl1pPr>
              <a:defRPr sz="3700"/>
            </a:lvl1pPr>
            <a:lvl2pPr>
              <a:defRPr sz="3200"/>
            </a:lvl2pPr>
            <a:lvl3pPr>
              <a:defRPr sz="28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78064" y="2260283"/>
            <a:ext cx="2487604" cy="7388425"/>
          </a:xfrm>
        </p:spPr>
        <p:txBody>
          <a:bodyPr/>
          <a:lstStyle>
            <a:lvl1pPr marL="0" indent="0">
              <a:buNone/>
              <a:defRPr sz="1600"/>
            </a:lvl1pPr>
            <a:lvl2pPr marL="524637" indent="0">
              <a:buNone/>
              <a:defRPr sz="1400"/>
            </a:lvl2pPr>
            <a:lvl3pPr marL="1049274" indent="0">
              <a:buNone/>
              <a:defRPr sz="1100"/>
            </a:lvl3pPr>
            <a:lvl4pPr marL="1573911" indent="0">
              <a:buNone/>
              <a:defRPr sz="1000"/>
            </a:lvl4pPr>
            <a:lvl5pPr marL="2098548" indent="0">
              <a:buNone/>
              <a:defRPr sz="1000"/>
            </a:lvl5pPr>
            <a:lvl6pPr marL="2623185" indent="0">
              <a:buNone/>
              <a:defRPr sz="1000"/>
            </a:lvl6pPr>
            <a:lvl7pPr marL="3147822" indent="0">
              <a:buNone/>
              <a:defRPr sz="1000"/>
            </a:lvl7pPr>
            <a:lvl8pPr marL="3672459" indent="0">
              <a:buNone/>
              <a:defRPr sz="1000"/>
            </a:lvl8pPr>
            <a:lvl9pPr marL="4197096"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20.06.2018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060" y="7560945"/>
            <a:ext cx="4536758" cy="892613"/>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1482060" y="965120"/>
            <a:ext cx="4536758" cy="6480810"/>
          </a:xfrm>
        </p:spPr>
        <p:txBody>
          <a:bodyPr/>
          <a:lstStyle>
            <a:lvl1pPr marL="0" indent="0">
              <a:buNone/>
              <a:defRPr sz="3700"/>
            </a:lvl1pPr>
            <a:lvl2pPr marL="524637" indent="0">
              <a:buNone/>
              <a:defRPr sz="3200"/>
            </a:lvl2pPr>
            <a:lvl3pPr marL="1049274" indent="0">
              <a:buNone/>
              <a:defRPr sz="2800"/>
            </a:lvl3pPr>
            <a:lvl4pPr marL="1573911" indent="0">
              <a:buNone/>
              <a:defRPr sz="2300"/>
            </a:lvl4pPr>
            <a:lvl5pPr marL="2098548" indent="0">
              <a:buNone/>
              <a:defRPr sz="2300"/>
            </a:lvl5pPr>
            <a:lvl6pPr marL="2623185" indent="0">
              <a:buNone/>
              <a:defRPr sz="2300"/>
            </a:lvl6pPr>
            <a:lvl7pPr marL="3147822" indent="0">
              <a:buNone/>
              <a:defRPr sz="2300"/>
            </a:lvl7pPr>
            <a:lvl8pPr marL="3672459" indent="0">
              <a:buNone/>
              <a:defRPr sz="2300"/>
            </a:lvl8pPr>
            <a:lvl9pPr marL="4197096" indent="0">
              <a:buNone/>
              <a:defRPr sz="2300"/>
            </a:lvl9pPr>
          </a:lstStyle>
          <a:p>
            <a:endParaRPr lang="ru-RU"/>
          </a:p>
        </p:txBody>
      </p:sp>
      <p:sp>
        <p:nvSpPr>
          <p:cNvPr id="4" name="Текст 3"/>
          <p:cNvSpPr>
            <a:spLocks noGrp="1"/>
          </p:cNvSpPr>
          <p:nvPr>
            <p:ph type="body" sz="half" idx="2"/>
          </p:nvPr>
        </p:nvSpPr>
        <p:spPr>
          <a:xfrm>
            <a:off x="1482060" y="8453558"/>
            <a:ext cx="4536758" cy="1267657"/>
          </a:xfrm>
        </p:spPr>
        <p:txBody>
          <a:bodyPr/>
          <a:lstStyle>
            <a:lvl1pPr marL="0" indent="0">
              <a:buNone/>
              <a:defRPr sz="1600"/>
            </a:lvl1pPr>
            <a:lvl2pPr marL="524637" indent="0">
              <a:buNone/>
              <a:defRPr sz="1400"/>
            </a:lvl2pPr>
            <a:lvl3pPr marL="1049274" indent="0">
              <a:buNone/>
              <a:defRPr sz="1100"/>
            </a:lvl3pPr>
            <a:lvl4pPr marL="1573911" indent="0">
              <a:buNone/>
              <a:defRPr sz="1000"/>
            </a:lvl4pPr>
            <a:lvl5pPr marL="2098548" indent="0">
              <a:buNone/>
              <a:defRPr sz="1000"/>
            </a:lvl5pPr>
            <a:lvl6pPr marL="2623185" indent="0">
              <a:buNone/>
              <a:defRPr sz="1000"/>
            </a:lvl6pPr>
            <a:lvl7pPr marL="3147822" indent="0">
              <a:buNone/>
              <a:defRPr sz="1000"/>
            </a:lvl7pPr>
            <a:lvl8pPr marL="3672459" indent="0">
              <a:buNone/>
              <a:defRPr sz="1000"/>
            </a:lvl8pPr>
            <a:lvl9pPr marL="4197096"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20.06.2018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32555"/>
            <a:ext cx="6805137" cy="1800225"/>
          </a:xfrm>
          <a:prstGeom prst="rect">
            <a:avLst/>
          </a:prstGeom>
        </p:spPr>
        <p:txBody>
          <a:bodyPr vert="horz" lIns="104927" tIns="52464" rIns="104927" bIns="52464"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78063" y="2520317"/>
            <a:ext cx="6805137" cy="7128391"/>
          </a:xfrm>
          <a:prstGeom prst="rect">
            <a:avLst/>
          </a:prstGeom>
        </p:spPr>
        <p:txBody>
          <a:bodyPr vert="horz" lIns="104927" tIns="52464" rIns="104927" bIns="52464"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78063" y="10011253"/>
            <a:ext cx="1764295" cy="575071"/>
          </a:xfrm>
          <a:prstGeom prst="rect">
            <a:avLst/>
          </a:prstGeom>
        </p:spPr>
        <p:txBody>
          <a:bodyPr vert="horz" lIns="104927" tIns="52464" rIns="104927" bIns="52464" rtlCol="0" anchor="ctr"/>
          <a:lstStyle>
            <a:lvl1pPr algn="l">
              <a:defRPr sz="1400">
                <a:solidFill>
                  <a:schemeClr val="tx1">
                    <a:tint val="75000"/>
                  </a:schemeClr>
                </a:solidFill>
              </a:defRPr>
            </a:lvl1pPr>
          </a:lstStyle>
          <a:p>
            <a:fld id="{B4C71EC6-210F-42DE-9C53-41977AD35B3D}" type="datetimeFigureOut">
              <a:rPr lang="ru-RU" smtClean="0"/>
              <a:t>20.06.2018</a:t>
            </a:fld>
            <a:endParaRPr lang="ru-RU"/>
          </a:p>
        </p:txBody>
      </p:sp>
      <p:sp>
        <p:nvSpPr>
          <p:cNvPr id="5" name="Нижний колонтитул 4"/>
          <p:cNvSpPr>
            <a:spLocks noGrp="1"/>
          </p:cNvSpPr>
          <p:nvPr>
            <p:ph type="ftr" sz="quarter" idx="3"/>
          </p:nvPr>
        </p:nvSpPr>
        <p:spPr>
          <a:xfrm>
            <a:off x="2583432" y="10011253"/>
            <a:ext cx="2394400" cy="575071"/>
          </a:xfrm>
          <a:prstGeom prst="rect">
            <a:avLst/>
          </a:prstGeom>
        </p:spPr>
        <p:txBody>
          <a:bodyPr vert="horz" lIns="104927" tIns="52464" rIns="104927" bIns="52464" rtlCol="0" anchor="ctr"/>
          <a:lstStyle>
            <a:lvl1pPr algn="ctr">
              <a:defRPr sz="14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5418905" y="10011253"/>
            <a:ext cx="1764295" cy="575071"/>
          </a:xfrm>
          <a:prstGeom prst="rect">
            <a:avLst/>
          </a:prstGeom>
        </p:spPr>
        <p:txBody>
          <a:bodyPr vert="horz" lIns="104927" tIns="52464" rIns="104927" bIns="52464" rtlCol="0" anchor="ctr"/>
          <a:lstStyle>
            <a:lvl1pPr algn="r">
              <a:defRPr sz="14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9274" rtl="0" eaLnBrk="1" latinLnBrk="0" hangingPunct="1">
        <a:spcBef>
          <a:spcPct val="0"/>
        </a:spcBef>
        <a:buNone/>
        <a:defRPr sz="5000" kern="1200">
          <a:solidFill>
            <a:schemeClr val="tx1"/>
          </a:solidFill>
          <a:latin typeface="+mj-lt"/>
          <a:ea typeface="+mj-ea"/>
          <a:cs typeface="+mj-cs"/>
        </a:defRPr>
      </a:lvl1pPr>
    </p:titleStyle>
    <p:bodyStyle>
      <a:lvl1pPr marL="393478" indent="-393478" algn="l" defTabSz="1049274"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52535" indent="-327898" algn="l" defTabSz="1049274"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11593" indent="-262319" algn="l" defTabSz="1049274"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36230"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60867"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85504"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410141"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34778"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59415"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49274" rtl="0" eaLnBrk="1" latinLnBrk="0" hangingPunct="1">
        <a:defRPr sz="2100" kern="1200">
          <a:solidFill>
            <a:schemeClr val="tx1"/>
          </a:solidFill>
          <a:latin typeface="+mn-lt"/>
          <a:ea typeface="+mn-ea"/>
          <a:cs typeface="+mn-cs"/>
        </a:defRPr>
      </a:lvl1pPr>
      <a:lvl2pPr marL="524637" algn="l" defTabSz="1049274" rtl="0" eaLnBrk="1" latinLnBrk="0" hangingPunct="1">
        <a:defRPr sz="2100" kern="1200">
          <a:solidFill>
            <a:schemeClr val="tx1"/>
          </a:solidFill>
          <a:latin typeface="+mn-lt"/>
          <a:ea typeface="+mn-ea"/>
          <a:cs typeface="+mn-cs"/>
        </a:defRPr>
      </a:lvl2pPr>
      <a:lvl3pPr marL="1049274" algn="l" defTabSz="1049274" rtl="0" eaLnBrk="1" latinLnBrk="0" hangingPunct="1">
        <a:defRPr sz="2100" kern="1200">
          <a:solidFill>
            <a:schemeClr val="tx1"/>
          </a:solidFill>
          <a:latin typeface="+mn-lt"/>
          <a:ea typeface="+mn-ea"/>
          <a:cs typeface="+mn-cs"/>
        </a:defRPr>
      </a:lvl3pPr>
      <a:lvl4pPr marL="1573911" algn="l" defTabSz="1049274" rtl="0" eaLnBrk="1" latinLnBrk="0" hangingPunct="1">
        <a:defRPr sz="2100" kern="1200">
          <a:solidFill>
            <a:schemeClr val="tx1"/>
          </a:solidFill>
          <a:latin typeface="+mn-lt"/>
          <a:ea typeface="+mn-ea"/>
          <a:cs typeface="+mn-cs"/>
        </a:defRPr>
      </a:lvl4pPr>
      <a:lvl5pPr marL="2098548" algn="l" defTabSz="1049274" rtl="0" eaLnBrk="1" latinLnBrk="0" hangingPunct="1">
        <a:defRPr sz="2100" kern="1200">
          <a:solidFill>
            <a:schemeClr val="tx1"/>
          </a:solidFill>
          <a:latin typeface="+mn-lt"/>
          <a:ea typeface="+mn-ea"/>
          <a:cs typeface="+mn-cs"/>
        </a:defRPr>
      </a:lvl5pPr>
      <a:lvl6pPr marL="2623185" algn="l" defTabSz="1049274" rtl="0" eaLnBrk="1" latinLnBrk="0" hangingPunct="1">
        <a:defRPr sz="2100" kern="1200">
          <a:solidFill>
            <a:schemeClr val="tx1"/>
          </a:solidFill>
          <a:latin typeface="+mn-lt"/>
          <a:ea typeface="+mn-ea"/>
          <a:cs typeface="+mn-cs"/>
        </a:defRPr>
      </a:lvl6pPr>
      <a:lvl7pPr marL="3147822" algn="l" defTabSz="1049274" rtl="0" eaLnBrk="1" latinLnBrk="0" hangingPunct="1">
        <a:defRPr sz="2100" kern="1200">
          <a:solidFill>
            <a:schemeClr val="tx1"/>
          </a:solidFill>
          <a:latin typeface="+mn-lt"/>
          <a:ea typeface="+mn-ea"/>
          <a:cs typeface="+mn-cs"/>
        </a:defRPr>
      </a:lvl7pPr>
      <a:lvl8pPr marL="3672459" algn="l" defTabSz="1049274" rtl="0" eaLnBrk="1" latinLnBrk="0" hangingPunct="1">
        <a:defRPr sz="2100" kern="1200">
          <a:solidFill>
            <a:schemeClr val="tx1"/>
          </a:solidFill>
          <a:latin typeface="+mn-lt"/>
          <a:ea typeface="+mn-ea"/>
          <a:cs typeface="+mn-cs"/>
        </a:defRPr>
      </a:lvl8pPr>
      <a:lvl9pPr marL="4197096" algn="l" defTabSz="1049274"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microsoft.com/office/2007/relationships/hdphoto" Target="../media/hdphoto14.wdp"/><Relationship Id="rId7" Type="http://schemas.microsoft.com/office/2007/relationships/hdphoto" Target="../media/hdphoto15.wdp"/><Relationship Id="rId2" Type="http://schemas.openxmlformats.org/officeDocument/2006/relationships/image" Target="../media/image24.jpe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hdphoto" Target="../media/hdphoto14.wdp"/><Relationship Id="rId7" Type="http://schemas.microsoft.com/office/2007/relationships/hdphoto" Target="../media/hdphoto16.wdp"/><Relationship Id="rId2" Type="http://schemas.openxmlformats.org/officeDocument/2006/relationships/image" Target="../media/image24.jpeg"/><Relationship Id="rId1" Type="http://schemas.openxmlformats.org/officeDocument/2006/relationships/slideLayout" Target="../slideLayouts/slideLayout4.xml"/><Relationship Id="rId6" Type="http://schemas.openxmlformats.org/officeDocument/2006/relationships/image" Target="../media/image29.png"/><Relationship Id="rId11" Type="http://schemas.microsoft.com/office/2007/relationships/hdphoto" Target="../media/hdphoto18.wdp"/><Relationship Id="rId5" Type="http://schemas.openxmlformats.org/officeDocument/2006/relationships/image" Target="../media/image25.png"/><Relationship Id="rId10" Type="http://schemas.openxmlformats.org/officeDocument/2006/relationships/image" Target="../media/image31.png"/><Relationship Id="rId4" Type="http://schemas.openxmlformats.org/officeDocument/2006/relationships/image" Target="../media/image28.jpeg"/><Relationship Id="rId9" Type="http://schemas.microsoft.com/office/2007/relationships/hdphoto" Target="../media/hdphoto17.wdp"/></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35.jpeg"/><Relationship Id="rId2" Type="http://schemas.openxmlformats.org/officeDocument/2006/relationships/image" Target="../media/image4.jpeg"/><Relationship Id="rId1" Type="http://schemas.openxmlformats.org/officeDocument/2006/relationships/slideLayout" Target="../slideLayouts/slideLayout5.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5" Type="http://schemas.openxmlformats.org/officeDocument/2006/relationships/image" Target="../media/image36.jpe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39.gif"/><Relationship Id="rId5" Type="http://schemas.openxmlformats.org/officeDocument/2006/relationships/image" Target="../media/image38.gif"/><Relationship Id="rId4" Type="http://schemas.openxmlformats.org/officeDocument/2006/relationships/image" Target="../media/image37.gif"/></Relationships>
</file>

<file path=ppt/slides/_rels/slide15.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0.jpeg"/><Relationship Id="rId1" Type="http://schemas.openxmlformats.org/officeDocument/2006/relationships/slideLayout" Target="../slideLayouts/slideLayout4.xml"/><Relationship Id="rId5" Type="http://schemas.openxmlformats.org/officeDocument/2006/relationships/image" Target="../media/image39.gif"/><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8" Type="http://schemas.microsoft.com/office/2007/relationships/hdphoto" Target="../media/hdphoto21.wdp"/><Relationship Id="rId3" Type="http://schemas.microsoft.com/office/2007/relationships/hdphoto" Target="../media/hdphoto20.wdp"/><Relationship Id="rId7" Type="http://schemas.openxmlformats.org/officeDocument/2006/relationships/image" Target="../media/image45.jpeg"/><Relationship Id="rId2" Type="http://schemas.openxmlformats.org/officeDocument/2006/relationships/image" Target="../media/image42.jpeg"/><Relationship Id="rId1" Type="http://schemas.openxmlformats.org/officeDocument/2006/relationships/slideLayout" Target="../slideLayouts/slideLayout4.xml"/><Relationship Id="rId6" Type="http://schemas.openxmlformats.org/officeDocument/2006/relationships/image" Target="../media/image44.jpeg"/><Relationship Id="rId5" Type="http://schemas.openxmlformats.org/officeDocument/2006/relationships/image" Target="../media/image43.jpeg"/><Relationship Id="rId10" Type="http://schemas.microsoft.com/office/2007/relationships/hdphoto" Target="../media/hdphoto22.wdp"/><Relationship Id="rId4" Type="http://schemas.openxmlformats.org/officeDocument/2006/relationships/image" Target="../media/image39.gif"/><Relationship Id="rId9" Type="http://schemas.openxmlformats.org/officeDocument/2006/relationships/image" Target="../media/image46.png"/></Relationships>
</file>

<file path=ppt/slides/_rels/slide17.xml.rels><?xml version="1.0" encoding="UTF-8" standalone="yes"?>
<Relationships xmlns="http://schemas.openxmlformats.org/package/2006/relationships"><Relationship Id="rId8" Type="http://schemas.microsoft.com/office/2007/relationships/hdphoto" Target="../media/hdphoto11.wdp"/><Relationship Id="rId3" Type="http://schemas.microsoft.com/office/2007/relationships/hdphoto" Target="../media/hdphoto3.wdp"/><Relationship Id="rId7"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23.wdp"/><Relationship Id="rId5" Type="http://schemas.openxmlformats.org/officeDocument/2006/relationships/image" Target="../media/image47.png"/><Relationship Id="rId10" Type="http://schemas.microsoft.com/office/2007/relationships/hdphoto" Target="../media/hdphoto24.wdp"/><Relationship Id="rId4" Type="http://schemas.openxmlformats.org/officeDocument/2006/relationships/image" Target="../media/image3.png"/><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25.wdp"/><Relationship Id="rId5" Type="http://schemas.openxmlformats.org/officeDocument/2006/relationships/image" Target="../media/image49.jpe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26.wdp"/><Relationship Id="rId5" Type="http://schemas.openxmlformats.org/officeDocument/2006/relationships/image" Target="../media/image50.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6.jpeg"/><Relationship Id="rId5" Type="http://schemas.microsoft.com/office/2007/relationships/hdphoto" Target="../media/hdphoto4.wdp"/><Relationship Id="rId10" Type="http://schemas.microsoft.com/office/2007/relationships/hdphoto" Target="../media/hdphoto6.wdp"/><Relationship Id="rId4" Type="http://schemas.openxmlformats.org/officeDocument/2006/relationships/image" Target="../media/image5.jpe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54.jpe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55.png"/><Relationship Id="rId1" Type="http://schemas.openxmlformats.org/officeDocument/2006/relationships/slideLayout" Target="../slideLayouts/slideLayout4.xml"/><Relationship Id="rId6" Type="http://schemas.microsoft.com/office/2007/relationships/hdphoto" Target="../media/hdphoto28.wdp"/><Relationship Id="rId5" Type="http://schemas.openxmlformats.org/officeDocument/2006/relationships/image" Target="../media/image57.jpeg"/><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8" Type="http://schemas.openxmlformats.org/officeDocument/2006/relationships/image" Target="../media/image39.gif"/><Relationship Id="rId3" Type="http://schemas.microsoft.com/office/2007/relationships/hdphoto" Target="../media/hdphoto27.wdp"/><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9.png"/><Relationship Id="rId5" Type="http://schemas.microsoft.com/office/2007/relationships/hdphoto" Target="../media/hdphoto29.wdp"/><Relationship Id="rId4" Type="http://schemas.openxmlformats.org/officeDocument/2006/relationships/image" Target="../media/image58.jpe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30.wdp"/><Relationship Id="rId4" Type="http://schemas.openxmlformats.org/officeDocument/2006/relationships/image" Target="../media/image61.jpeg"/></Relationships>
</file>

<file path=ppt/slides/_rels/slide3.xml.rels><?xml version="1.0" encoding="UTF-8" standalone="yes"?>
<Relationships xmlns="http://schemas.openxmlformats.org/package/2006/relationships"><Relationship Id="rId8" Type="http://schemas.microsoft.com/office/2007/relationships/hdphoto" Target="../media/hdphoto8.wdp"/><Relationship Id="rId3" Type="http://schemas.microsoft.com/office/2007/relationships/hdphoto" Target="../media/hdphoto3.wdp"/><Relationship Id="rId7"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7.wdp"/><Relationship Id="rId5" Type="http://schemas.openxmlformats.org/officeDocument/2006/relationships/image" Target="../media/image9.png"/><Relationship Id="rId10" Type="http://schemas.microsoft.com/office/2007/relationships/hdphoto" Target="../media/hdphoto9.wdp"/><Relationship Id="rId4" Type="http://schemas.openxmlformats.org/officeDocument/2006/relationships/image" Target="../media/image3.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hdphoto" Target="../media/hdphoto3.wdp"/><Relationship Id="rId7" Type="http://schemas.microsoft.com/office/2007/relationships/hdphoto" Target="../media/hdphoto10.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3.png"/><Relationship Id="rId9" Type="http://schemas.microsoft.com/office/2007/relationships/hdphoto" Target="../media/hdphoto11.wdp"/></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microsoft.com/office/2007/relationships/hdphoto" Target="../media/hdphoto3.wdp"/><Relationship Id="rId7" Type="http://schemas.openxmlformats.org/officeDocument/2006/relationships/image" Target="../media/image18.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 Id="rId9"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12.wdp"/><Relationship Id="rId5" Type="http://schemas.openxmlformats.org/officeDocument/2006/relationships/image" Target="../media/image22.jpe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13.wdp"/><Relationship Id="rId5" Type="http://schemas.openxmlformats.org/officeDocument/2006/relationships/image" Target="../media/image23.jpe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b="5335"/>
          <a:stretch/>
        </p:blipFill>
        <p:spPr>
          <a:xfrm>
            <a:off x="2" y="4"/>
            <a:ext cx="7647823" cy="10801349"/>
          </a:xfrm>
          <a:prstGeom prst="rect">
            <a:avLst/>
          </a:prstGeom>
        </p:spPr>
      </p:pic>
      <p:sp>
        <p:nvSpPr>
          <p:cNvPr id="2" name="Заголовок 1"/>
          <p:cNvSpPr>
            <a:spLocks noGrp="1"/>
          </p:cNvSpPr>
          <p:nvPr>
            <p:ph type="ctrTitle"/>
          </p:nvPr>
        </p:nvSpPr>
        <p:spPr>
          <a:xfrm>
            <a:off x="1875225" y="4805263"/>
            <a:ext cx="5118947" cy="425296"/>
          </a:xfrm>
        </p:spPr>
        <p:txBody>
          <a:bodyPr>
            <a:normAutofit fontScale="90000"/>
          </a:bodyPr>
          <a:lstStyle/>
          <a:p>
            <a:pPr lvl="0">
              <a:spcBef>
                <a:spcPct val="20000"/>
              </a:spcBef>
            </a:pPr>
            <a:r>
              <a:rPr lang="ru-RU" sz="3700" b="1" dirty="0">
                <a:solidFill>
                  <a:srgbClr val="FF0000"/>
                </a:solidFill>
                <a:latin typeface="Segoe Script" panose="020B0504020000000003" pitchFamily="34" charset="0"/>
                <a:ea typeface="+mn-ea"/>
                <a:cs typeface="Times New Roman" panose="02020603050405020304" pitchFamily="18" charset="0"/>
              </a:rPr>
              <a:t/>
            </a:r>
            <a:br>
              <a:rPr lang="ru-RU" sz="3700" b="1" dirty="0">
                <a:solidFill>
                  <a:srgbClr val="FF0000"/>
                </a:solidFill>
                <a:latin typeface="Segoe Script" panose="020B0504020000000003" pitchFamily="34" charset="0"/>
                <a:ea typeface="+mn-ea"/>
                <a:cs typeface="Times New Roman" panose="02020603050405020304" pitchFamily="18" charset="0"/>
              </a:rPr>
            </a:br>
            <a:r>
              <a:rPr lang="ru-RU" sz="3700" b="1" dirty="0">
                <a:solidFill>
                  <a:srgbClr val="FF0000"/>
                </a:solidFill>
                <a:latin typeface="Segoe Script" panose="020B0504020000000003" pitchFamily="34" charset="0"/>
                <a:ea typeface="+mn-ea"/>
                <a:cs typeface="Times New Roman" panose="02020603050405020304" pitchFamily="18" charset="0"/>
              </a:rPr>
              <a:t/>
            </a:r>
            <a:br>
              <a:rPr lang="ru-RU" sz="3700" b="1" dirty="0">
                <a:solidFill>
                  <a:srgbClr val="FF0000"/>
                </a:solidFill>
                <a:latin typeface="Segoe Script" panose="020B0504020000000003" pitchFamily="34" charset="0"/>
                <a:ea typeface="+mn-ea"/>
                <a:cs typeface="Times New Roman" panose="02020603050405020304" pitchFamily="18" charset="0"/>
              </a:rPr>
            </a:br>
            <a:r>
              <a:rPr lang="ru-RU" sz="3700" b="1" dirty="0">
                <a:solidFill>
                  <a:srgbClr val="FF0000"/>
                </a:solidFill>
                <a:latin typeface="Segoe Script" panose="020B0504020000000003" pitchFamily="34" charset="0"/>
                <a:ea typeface="+mn-ea"/>
                <a:cs typeface="Times New Roman" panose="02020603050405020304" pitchFamily="18" charset="0"/>
              </a:rPr>
              <a:t/>
            </a:r>
            <a:br>
              <a:rPr lang="ru-RU" sz="3700" b="1" dirty="0">
                <a:solidFill>
                  <a:srgbClr val="FF0000"/>
                </a:solidFill>
                <a:latin typeface="Segoe Script" panose="020B0504020000000003" pitchFamily="34" charset="0"/>
                <a:ea typeface="+mn-ea"/>
                <a:cs typeface="Times New Roman" panose="02020603050405020304" pitchFamily="18" charset="0"/>
              </a:rPr>
            </a:br>
            <a:r>
              <a:rPr lang="ru-RU" sz="4100" b="1" dirty="0">
                <a:solidFill>
                  <a:srgbClr val="002060"/>
                </a:solidFill>
                <a:latin typeface="Monotype Corsiva" panose="03010101010201010101" pitchFamily="66" charset="0"/>
                <a:ea typeface="+mn-ea"/>
                <a:cs typeface="Times New Roman" panose="02020603050405020304" pitchFamily="18" charset="0"/>
              </a:rPr>
              <a:t>«Приключения Буратино </a:t>
            </a:r>
            <a:br>
              <a:rPr lang="ru-RU" sz="4100" b="1" dirty="0">
                <a:solidFill>
                  <a:srgbClr val="002060"/>
                </a:solidFill>
                <a:latin typeface="Monotype Corsiva" panose="03010101010201010101" pitchFamily="66" charset="0"/>
                <a:ea typeface="+mn-ea"/>
                <a:cs typeface="Times New Roman" panose="02020603050405020304" pitchFamily="18" charset="0"/>
              </a:rPr>
            </a:br>
            <a:r>
              <a:rPr lang="ru-RU" sz="4100" b="1" dirty="0">
                <a:solidFill>
                  <a:srgbClr val="002060"/>
                </a:solidFill>
                <a:latin typeface="Monotype Corsiva" panose="03010101010201010101" pitchFamily="66" charset="0"/>
                <a:ea typeface="+mn-ea"/>
                <a:cs typeface="Times New Roman" panose="02020603050405020304" pitchFamily="18" charset="0"/>
              </a:rPr>
              <a:t>в стране Светофории»</a:t>
            </a:r>
            <a:r>
              <a:rPr lang="ru-RU" sz="4100" b="1" dirty="0">
                <a:solidFill>
                  <a:srgbClr val="FF0000"/>
                </a:solidFill>
                <a:latin typeface="Monotype Corsiva" panose="03010101010201010101" pitchFamily="66" charset="0"/>
                <a:ea typeface="+mn-ea"/>
                <a:cs typeface="Times New Roman" panose="02020603050405020304" pitchFamily="18" charset="0"/>
              </a:rPr>
              <a:t/>
            </a:r>
            <a:br>
              <a:rPr lang="ru-RU" sz="4100" b="1" dirty="0">
                <a:solidFill>
                  <a:srgbClr val="FF0000"/>
                </a:solidFill>
                <a:latin typeface="Monotype Corsiva" panose="03010101010201010101" pitchFamily="66" charset="0"/>
                <a:ea typeface="+mn-ea"/>
                <a:cs typeface="Times New Roman" panose="02020603050405020304" pitchFamily="18" charset="0"/>
              </a:rPr>
            </a:br>
            <a:endParaRPr lang="ru-RU" sz="4100" dirty="0">
              <a:latin typeface="Monotype Corsiva" panose="03010101010201010101" pitchFamily="66" charset="0"/>
              <a:cs typeface="Times New Roman" panose="02020603050405020304" pitchFamily="18" charset="0"/>
            </a:endParaRPr>
          </a:p>
        </p:txBody>
      </p:sp>
      <p:sp>
        <p:nvSpPr>
          <p:cNvPr id="6" name="Прямоугольник 5"/>
          <p:cNvSpPr/>
          <p:nvPr/>
        </p:nvSpPr>
        <p:spPr>
          <a:xfrm>
            <a:off x="2196455" y="212056"/>
            <a:ext cx="5364808" cy="1352926"/>
          </a:xfrm>
          <a:prstGeom prst="rect">
            <a:avLst/>
          </a:prstGeom>
        </p:spPr>
        <p:txBody>
          <a:bodyPr wrap="square" lIns="120642" tIns="60321" rIns="120642" bIns="60321">
            <a:spAutoFit/>
          </a:bodyPr>
          <a:lstStyle/>
          <a:p>
            <a:pPr algn="ctr"/>
            <a:r>
              <a:rPr lang="ru-RU" sz="1600" dirty="0">
                <a:solidFill>
                  <a:srgbClr val="000000"/>
                </a:solidFill>
                <a:latin typeface="Times New Roman"/>
                <a:ea typeface="Times New Roman"/>
              </a:rPr>
              <a:t>Муниципальное бюджетное дошкольное образовательное </a:t>
            </a:r>
            <a:r>
              <a:rPr lang="ru-RU" sz="1600" dirty="0" smtClean="0">
                <a:solidFill>
                  <a:srgbClr val="000000"/>
                </a:solidFill>
                <a:latin typeface="Times New Roman"/>
                <a:ea typeface="Times New Roman"/>
              </a:rPr>
              <a:t>учреждение</a:t>
            </a:r>
            <a:r>
              <a:rPr lang="ru-RU" sz="1600" dirty="0">
                <a:solidFill>
                  <a:prstClr val="black"/>
                </a:solidFill>
                <a:latin typeface="Times New Roman CYR"/>
                <a:ea typeface="Times New Roman"/>
              </a:rPr>
              <a:t> </a:t>
            </a:r>
            <a:r>
              <a:rPr lang="ru-RU" sz="1600" dirty="0" smtClean="0">
                <a:solidFill>
                  <a:srgbClr val="000000"/>
                </a:solidFill>
                <a:latin typeface="Times New Roman"/>
                <a:ea typeface="Times New Roman"/>
              </a:rPr>
              <a:t>«Детский </a:t>
            </a:r>
            <a:r>
              <a:rPr lang="ru-RU" sz="1600" dirty="0">
                <a:solidFill>
                  <a:srgbClr val="000000"/>
                </a:solidFill>
                <a:latin typeface="Times New Roman"/>
                <a:ea typeface="Times New Roman"/>
              </a:rPr>
              <a:t>сад общеразвивающего вида № 7» </a:t>
            </a:r>
            <a:endParaRPr lang="ru-RU" sz="1600" dirty="0" smtClean="0">
              <a:solidFill>
                <a:srgbClr val="000000"/>
              </a:solidFill>
              <a:latin typeface="Times New Roman"/>
              <a:ea typeface="Times New Roman"/>
            </a:endParaRPr>
          </a:p>
          <a:p>
            <a:pPr algn="ctr"/>
            <a:r>
              <a:rPr lang="ru-RU" sz="1600" dirty="0">
                <a:solidFill>
                  <a:srgbClr val="000000"/>
                </a:solidFill>
                <a:latin typeface="Times New Roman"/>
                <a:ea typeface="Times New Roman"/>
              </a:rPr>
              <a:t>м</a:t>
            </a:r>
            <a:r>
              <a:rPr lang="ru-RU" sz="1600" dirty="0" smtClean="0">
                <a:solidFill>
                  <a:srgbClr val="000000"/>
                </a:solidFill>
                <a:latin typeface="Times New Roman"/>
                <a:ea typeface="Times New Roman"/>
              </a:rPr>
              <a:t>униципального образования</a:t>
            </a:r>
            <a:r>
              <a:rPr lang="ru-RU" sz="1600" dirty="0">
                <a:solidFill>
                  <a:prstClr val="black"/>
                </a:solidFill>
                <a:latin typeface="Times New Roman CYR"/>
                <a:ea typeface="Times New Roman"/>
              </a:rPr>
              <a:t> </a:t>
            </a:r>
            <a:r>
              <a:rPr lang="ru-RU" sz="1600" dirty="0" smtClean="0">
                <a:solidFill>
                  <a:srgbClr val="000000"/>
                </a:solidFill>
                <a:latin typeface="Times New Roman"/>
                <a:ea typeface="Times New Roman"/>
              </a:rPr>
              <a:t>«Лениногорский </a:t>
            </a:r>
          </a:p>
          <a:p>
            <a:pPr algn="ctr"/>
            <a:r>
              <a:rPr lang="ru-RU" sz="1600" dirty="0" smtClean="0">
                <a:solidFill>
                  <a:srgbClr val="000000"/>
                </a:solidFill>
                <a:latin typeface="Times New Roman"/>
                <a:ea typeface="Times New Roman"/>
              </a:rPr>
              <a:t>муниципальный </a:t>
            </a:r>
            <a:r>
              <a:rPr lang="ru-RU" sz="1600" dirty="0">
                <a:solidFill>
                  <a:srgbClr val="000000"/>
                </a:solidFill>
                <a:latin typeface="Times New Roman"/>
                <a:ea typeface="Times New Roman"/>
              </a:rPr>
              <a:t>район» Республики Татарстан</a:t>
            </a:r>
            <a:r>
              <a:rPr lang="ru-RU" sz="1600" dirty="0">
                <a:solidFill>
                  <a:prstClr val="black"/>
                </a:solidFill>
                <a:latin typeface="Times New Roman CYR"/>
                <a:ea typeface="Times New Roman"/>
              </a:rPr>
              <a:t/>
            </a:r>
            <a:br>
              <a:rPr lang="ru-RU" sz="1600" dirty="0">
                <a:solidFill>
                  <a:prstClr val="black"/>
                </a:solidFill>
                <a:latin typeface="Times New Roman CYR"/>
                <a:ea typeface="Times New Roman"/>
              </a:rPr>
            </a:br>
            <a:endParaRPr lang="ru-RU" sz="1600" dirty="0">
              <a:solidFill>
                <a:prstClr val="black"/>
              </a:solidFill>
            </a:endParaRPr>
          </a:p>
        </p:txBody>
      </p:sp>
      <p:pic>
        <p:nvPicPr>
          <p:cNvPr id="4" name="Рисунок 3"/>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2462034" y="6516457"/>
            <a:ext cx="3816425" cy="2841323"/>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22115" y="1402881"/>
            <a:ext cx="1323202" cy="1917273"/>
          </a:xfrm>
          <a:prstGeom prst="rect">
            <a:avLst/>
          </a:prstGeom>
        </p:spPr>
      </p:pic>
      <p:sp>
        <p:nvSpPr>
          <p:cNvPr id="9" name="Прямоугольник 8"/>
          <p:cNvSpPr/>
          <p:nvPr/>
        </p:nvSpPr>
        <p:spPr>
          <a:xfrm>
            <a:off x="922514" y="3189132"/>
            <a:ext cx="6192588" cy="4553576"/>
          </a:xfrm>
          <a:prstGeom prst="rect">
            <a:avLst/>
          </a:prstGeom>
        </p:spPr>
        <p:txBody>
          <a:bodyPr wrap="square" lIns="120642" tIns="60321" rIns="120642" bIns="60321">
            <a:spAutoFit/>
          </a:bodyPr>
          <a:lstStyle/>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Информационный журнал</a:t>
            </a:r>
          </a:p>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по </a:t>
            </a:r>
            <a:r>
              <a:rPr lang="ru-RU" b="1" dirty="0">
                <a:solidFill>
                  <a:prstClr val="black"/>
                </a:solidFill>
                <a:latin typeface="Times New Roman" panose="02020603050405020304" pitchFamily="18" charset="0"/>
                <a:cs typeface="Times New Roman" panose="02020603050405020304" pitchFamily="18" charset="0"/>
              </a:rPr>
              <a:t>правилам дорожного </a:t>
            </a:r>
            <a:r>
              <a:rPr lang="ru-RU" b="1" dirty="0" smtClean="0">
                <a:solidFill>
                  <a:prstClr val="black"/>
                </a:solidFill>
                <a:latin typeface="Times New Roman" panose="02020603050405020304" pitchFamily="18" charset="0"/>
                <a:cs typeface="Times New Roman" panose="02020603050405020304" pitchFamily="18" charset="0"/>
              </a:rPr>
              <a:t>движения </a:t>
            </a:r>
          </a:p>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для </a:t>
            </a:r>
            <a:r>
              <a:rPr lang="ru-RU" b="1" dirty="0">
                <a:solidFill>
                  <a:prstClr val="black"/>
                </a:solidFill>
                <a:latin typeface="Times New Roman" panose="02020603050405020304" pitchFamily="18" charset="0"/>
                <a:cs typeface="Times New Roman" panose="02020603050405020304" pitchFamily="18" charset="0"/>
              </a:rPr>
              <a:t>родителей и детей   </a:t>
            </a: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выпуск № </a:t>
            </a:r>
            <a:r>
              <a:rPr lang="ru-RU" b="1" dirty="0" smtClean="0">
                <a:solidFill>
                  <a:prstClr val="black"/>
                </a:solidFill>
                <a:latin typeface="Times New Roman" panose="02020603050405020304" pitchFamily="18" charset="0"/>
                <a:cs typeface="Times New Roman" panose="02020603050405020304" pitchFamily="18" charset="0"/>
              </a:rPr>
              <a:t>6</a:t>
            </a: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669143" y="9850135"/>
            <a:ext cx="3343738" cy="888880"/>
          </a:xfrm>
          <a:prstGeom prst="rect">
            <a:avLst/>
          </a:prstGeom>
          <a:noFill/>
        </p:spPr>
        <p:txBody>
          <a:bodyPr wrap="square" lIns="120642" tIns="60321" rIns="120642" bIns="60321" rtlCol="0">
            <a:spAutoFit/>
          </a:bodyPr>
          <a:lstStyle/>
          <a:p>
            <a:pPr lvl="0" algn="ctr"/>
            <a:endParaRPr lang="ru-RU" sz="1600" dirty="0">
              <a:solidFill>
                <a:prstClr val="black"/>
              </a:solidFill>
              <a:latin typeface="Times New Roman" panose="02020603050405020304" pitchFamily="18" charset="0"/>
              <a:cs typeface="Times New Roman" panose="02020603050405020304" pitchFamily="18" charset="0"/>
            </a:endParaRPr>
          </a:p>
          <a:p>
            <a:pPr lvl="0" algn="ctr"/>
            <a:r>
              <a:rPr lang="ru-RU" sz="1600" dirty="0">
                <a:solidFill>
                  <a:prstClr val="black"/>
                </a:solidFill>
                <a:latin typeface="Times New Roman" panose="02020603050405020304" pitchFamily="18" charset="0"/>
                <a:cs typeface="Times New Roman" panose="02020603050405020304" pitchFamily="18" charset="0"/>
              </a:rPr>
              <a:t>Лениногорск,</a:t>
            </a:r>
          </a:p>
          <a:p>
            <a:pPr lvl="0" algn="ctr"/>
            <a:r>
              <a:rPr lang="ru-RU" sz="1600" dirty="0">
                <a:solidFill>
                  <a:prstClr val="black"/>
                </a:solidFill>
                <a:latin typeface="Times New Roman" panose="02020603050405020304" pitchFamily="18" charset="0"/>
                <a:cs typeface="Times New Roman" panose="02020603050405020304" pitchFamily="18" charset="0"/>
              </a:rPr>
              <a:t> </a:t>
            </a:r>
            <a:r>
              <a:rPr lang="ru-RU" sz="1600" dirty="0" smtClean="0">
                <a:solidFill>
                  <a:prstClr val="black"/>
                </a:solidFill>
                <a:latin typeface="Times New Roman" panose="02020603050405020304" pitchFamily="18" charset="0"/>
                <a:cs typeface="Times New Roman" panose="02020603050405020304" pitchFamily="18" charset="0"/>
              </a:rPr>
              <a:t>Февраль 2018г</a:t>
            </a:r>
            <a:endParaRPr lang="ru-RU" sz="16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21196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9047" y="0"/>
            <a:ext cx="7590314" cy="10801350"/>
          </a:xfrm>
          <a:prstGeom prst="rect">
            <a:avLst/>
          </a:prstGeom>
        </p:spPr>
      </p:pic>
      <p:sp>
        <p:nvSpPr>
          <p:cNvPr id="5125" name="Прямоугольник 9"/>
          <p:cNvSpPr>
            <a:spLocks noChangeArrowheads="1"/>
          </p:cNvSpPr>
          <p:nvPr/>
        </p:nvSpPr>
        <p:spPr bwMode="auto">
          <a:xfrm>
            <a:off x="127772" y="1912739"/>
            <a:ext cx="3780632" cy="382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800" b="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26" name="Прямоугольник 9"/>
          <p:cNvSpPr>
            <a:spLocks noChangeArrowheads="1"/>
          </p:cNvSpPr>
          <p:nvPr/>
        </p:nvSpPr>
        <p:spPr bwMode="auto">
          <a:xfrm>
            <a:off x="4415992" y="8462935"/>
            <a:ext cx="3145275" cy="58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dirty="0">
                <a:solidFill>
                  <a:prstClr val="black"/>
                </a:solidFill>
                <a:latin typeface="Times New Roman" pitchFamily="18" charset="0"/>
                <a:cs typeface="Times New Roman" pitchFamily="18" charset="0"/>
              </a:rPr>
              <a:t>  </a:t>
            </a:r>
            <a:endParaRPr lang="ru-RU" altLang="ru-RU" sz="1400" dirty="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endParaRPr lang="ru-RU" altLang="ru-RU" sz="1400" dirty="0">
              <a:solidFill>
                <a:prstClr val="black"/>
              </a:solidFill>
              <a:latin typeface="Arial" charset="0"/>
            </a:endParaRPr>
          </a:p>
        </p:txBody>
      </p:sp>
      <p:sp>
        <p:nvSpPr>
          <p:cNvPr id="5127" name="Прямоугольник 9"/>
          <p:cNvSpPr>
            <a:spLocks noChangeArrowheads="1"/>
          </p:cNvSpPr>
          <p:nvPr/>
        </p:nvSpPr>
        <p:spPr bwMode="auto">
          <a:xfrm>
            <a:off x="4415992" y="8378549"/>
            <a:ext cx="3145275" cy="7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dirty="0">
                <a:solidFill>
                  <a:prstClr val="black"/>
                </a:solidFill>
                <a:latin typeface="Times New Roman" pitchFamily="18" charset="0"/>
                <a:cs typeface="Times New Roman" pitchFamily="18" charset="0"/>
              </a:rPr>
              <a:t> </a:t>
            </a:r>
            <a:endParaRPr lang="ru-RU" altLang="ru-RU" sz="1400" dirty="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p>
          <a:p>
            <a:pPr eaLnBrk="1" fontAlgn="base" hangingPunct="1">
              <a:spcBef>
                <a:spcPct val="0"/>
              </a:spcBef>
              <a:spcAft>
                <a:spcPct val="0"/>
              </a:spcAft>
              <a:buFontTx/>
              <a:buNone/>
            </a:pPr>
            <a:endParaRPr lang="ru-RU" altLang="ru-RU" sz="1400" dirty="0">
              <a:solidFill>
                <a:prstClr val="black"/>
              </a:solidFill>
              <a:latin typeface="Arial" charset="0"/>
            </a:endParaRPr>
          </a:p>
        </p:txBody>
      </p:sp>
      <p:sp>
        <p:nvSpPr>
          <p:cNvPr id="5131" name="Прямоугольник 9"/>
          <p:cNvSpPr>
            <a:spLocks noChangeArrowheads="1"/>
          </p:cNvSpPr>
          <p:nvPr/>
        </p:nvSpPr>
        <p:spPr bwMode="auto">
          <a:xfrm>
            <a:off x="287048" y="4975001"/>
            <a:ext cx="3572347"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i="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32" name="Прямоугольник 20"/>
          <p:cNvSpPr>
            <a:spLocks noChangeArrowheads="1"/>
          </p:cNvSpPr>
          <p:nvPr/>
        </p:nvSpPr>
        <p:spPr bwMode="auto">
          <a:xfrm>
            <a:off x="1636524" y="382552"/>
            <a:ext cx="2779464"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a:t>
            </a:r>
          </a:p>
        </p:txBody>
      </p:sp>
      <p:sp>
        <p:nvSpPr>
          <p:cNvPr id="4" name="Заголовок 3"/>
          <p:cNvSpPr>
            <a:spLocks noGrp="1"/>
          </p:cNvSpPr>
          <p:nvPr>
            <p:ph type="title"/>
          </p:nvPr>
        </p:nvSpPr>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     «В гостях у сказки»</a:t>
            </a:r>
          </a:p>
        </p:txBody>
      </p:sp>
      <p:sp>
        <p:nvSpPr>
          <p:cNvPr id="5" name="Объект 4"/>
          <p:cNvSpPr>
            <a:spLocks noGrp="1"/>
          </p:cNvSpPr>
          <p:nvPr>
            <p:ph sz="half" idx="1"/>
          </p:nvPr>
        </p:nvSpPr>
        <p:spPr>
          <a:xfrm>
            <a:off x="787047" y="1592586"/>
            <a:ext cx="2953890" cy="8200577"/>
          </a:xfrm>
        </p:spPr>
        <p:txBody>
          <a:bodyPr>
            <a:normAutofit fontScale="92500" lnSpcReduction="20000"/>
          </a:bodyPr>
          <a:lstStyle/>
          <a:p>
            <a:pPr marL="0" indent="0" algn="ctr" fontAlgn="base">
              <a:spcBef>
                <a:spcPct val="0"/>
              </a:spcBef>
              <a:spcAft>
                <a:spcPct val="0"/>
              </a:spcAft>
              <a:buNone/>
            </a:pPr>
            <a:r>
              <a:rPr lang="ru-RU" altLang="ru-RU" sz="1400" b="1" dirty="0">
                <a:solidFill>
                  <a:srgbClr val="7030A0"/>
                </a:solidFill>
                <a:latin typeface="Times New Roman" pitchFamily="18" charset="0"/>
                <a:cs typeface="Times New Roman" pitchFamily="18" charset="0"/>
              </a:rPr>
              <a:t>Знакомство Мишки – шалунишки с пешеходной дорожкой</a:t>
            </a:r>
            <a:r>
              <a:rPr lang="ru-RU" altLang="ru-RU" sz="1400" b="1" dirty="0" smtClean="0">
                <a:solidFill>
                  <a:srgbClr val="7030A0"/>
                </a:solidFill>
                <a:latin typeface="Times New Roman" pitchFamily="18" charset="0"/>
                <a:cs typeface="Times New Roman" pitchFamily="18" charset="0"/>
              </a:rPr>
              <a:t>.</a:t>
            </a:r>
          </a:p>
          <a:p>
            <a:pPr marL="0" indent="0" fontAlgn="base">
              <a:spcBef>
                <a:spcPct val="0"/>
              </a:spcBef>
              <a:spcAft>
                <a:spcPct val="0"/>
              </a:spcAft>
              <a:buNone/>
            </a:pPr>
            <a:endParaRPr lang="ru-RU" altLang="ru-RU" sz="1400" b="1" dirty="0">
              <a:solidFill>
                <a:srgbClr val="7030A0"/>
              </a:solidFill>
              <a:latin typeface="Times New Roman" pitchFamily="18" charset="0"/>
              <a:cs typeface="Times New Roman" pitchFamily="18" charset="0"/>
            </a:endParaRPr>
          </a:p>
          <a:p>
            <a:pPr marL="0" indent="0" algn="just">
              <a:lnSpc>
                <a:spcPct val="110000"/>
              </a:lnSpc>
              <a:buNone/>
            </a:pPr>
            <a:r>
              <a:rPr lang="ru-RU" sz="1500" dirty="0">
                <a:latin typeface="Times New Roman" panose="02020603050405020304" pitchFamily="18" charset="0"/>
                <a:cs typeface="Times New Roman" panose="02020603050405020304" pitchFamily="18" charset="0"/>
              </a:rPr>
              <a:t>Жил – был Мишка, был он шалунишка. Однажды утром, не подождав маму, он отправился в детский сад.</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Он весело топал по дороге. Мимо него мчались легковые и грузовые автомобили, мотоциклы, автобусы и троллейбусы.</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И тут он увидел что-то странное.</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 Эй, чудище дорожное для чего ты стоишь здесь?</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 Ай-ай-ай, невежда! Любому ребенку знаком я с пеленок!</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Вы узнали меня, ребята? Кто я?</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 Верно! Я – Светофор! Мои сигналы   нужны и важны! Спроси любого малыша, и он ответит тебе, что означает красный свет, желтый и зеленый.</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А вы ребята, помните?</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 Но скажи мне, как ты оказался один на дороге?</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 Я спешу в детский сад!</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 А где твоя мама?</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Мишка ничего не ответил, только опустил голову.</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 Да… Плохи дела! Что же делать?</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 Но мне совсем близко! Вон мой сад, нужно только перебежать дорогу!</a:t>
            </a:r>
          </a:p>
          <a:p>
            <a:pPr marL="0" indent="0" algn="just">
              <a:lnSpc>
                <a:spcPct val="110000"/>
              </a:lnSpc>
              <a:buNone/>
            </a:pPr>
            <a:r>
              <a:rPr lang="ru-RU" sz="1500" dirty="0">
                <a:latin typeface="Times New Roman" panose="02020603050405020304" pitchFamily="18" charset="0"/>
                <a:cs typeface="Times New Roman" panose="02020603050405020304" pitchFamily="18" charset="0"/>
              </a:rPr>
              <a:t>Нет. Я помню. Нужно перейти дорогу на зеленый сигнал светофора!</a:t>
            </a:r>
          </a:p>
          <a:p>
            <a:pPr marL="0" indent="0">
              <a:lnSpc>
                <a:spcPct val="110000"/>
              </a:lnSpc>
              <a:buNone/>
            </a:pPr>
            <a:endParaRPr lang="ru-RU" sz="1400" dirty="0">
              <a:latin typeface="Times New Roman" panose="02020603050405020304" pitchFamily="18" charset="0"/>
              <a:cs typeface="Times New Roman" panose="02020603050405020304" pitchFamily="18" charset="0"/>
            </a:endParaRPr>
          </a:p>
          <a:p>
            <a:pPr marL="0" indent="0">
              <a:lnSpc>
                <a:spcPct val="110000"/>
              </a:lnSpc>
              <a:buNone/>
            </a:pPr>
            <a:endParaRPr lang="ru-RU" sz="1400"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sz="half" idx="2"/>
          </p:nvPr>
        </p:nvSpPr>
        <p:spPr>
          <a:xfrm>
            <a:off x="3740937" y="1915867"/>
            <a:ext cx="3135992" cy="7128391"/>
          </a:xfrm>
        </p:spPr>
        <p:txBody>
          <a:bodyPr>
            <a:normAutofit fontScale="92500" lnSpcReduction="20000"/>
          </a:bodyPr>
          <a:lstStyle/>
          <a:p>
            <a:pPr marL="0" indent="0" algn="just">
              <a:lnSpc>
                <a:spcPct val="120000"/>
              </a:lnSpc>
              <a:buNone/>
            </a:pPr>
            <a:r>
              <a:rPr lang="ru-RU" sz="1400" dirty="0">
                <a:latin typeface="Times New Roman" panose="02020603050405020304" pitchFamily="18" charset="0"/>
                <a:cs typeface="Times New Roman" panose="02020603050405020304" pitchFamily="18" charset="0"/>
              </a:rPr>
              <a:t>- Правильно, но этого мало. Дорогу нужно переходить по специальному пешеходному переходу:</a:t>
            </a:r>
          </a:p>
          <a:p>
            <a:pPr marL="0" indent="0" algn="just">
              <a:lnSpc>
                <a:spcPct val="120000"/>
              </a:lnSpc>
              <a:buNone/>
            </a:pPr>
            <a:r>
              <a:rPr lang="ru-RU" sz="1400" dirty="0">
                <a:latin typeface="Times New Roman" panose="02020603050405020304" pitchFamily="18" charset="0"/>
                <a:cs typeface="Times New Roman" panose="02020603050405020304" pitchFamily="18" charset="0"/>
              </a:rPr>
              <a:t>Шагай дорожкой пешеходной,</a:t>
            </a:r>
          </a:p>
          <a:p>
            <a:pPr marL="0" indent="0" algn="just">
              <a:lnSpc>
                <a:spcPct val="120000"/>
              </a:lnSpc>
              <a:buNone/>
            </a:pPr>
            <a:r>
              <a:rPr lang="ru-RU" sz="1400" dirty="0">
                <a:latin typeface="Times New Roman" panose="02020603050405020304" pitchFamily="18" charset="0"/>
                <a:cs typeface="Times New Roman" panose="02020603050405020304" pitchFamily="18" charset="0"/>
              </a:rPr>
              <a:t>Она, как зебра нам под ноги</a:t>
            </a:r>
          </a:p>
          <a:p>
            <a:pPr marL="0" indent="0" algn="just">
              <a:lnSpc>
                <a:spcPct val="120000"/>
              </a:lnSpc>
              <a:buNone/>
            </a:pPr>
            <a:r>
              <a:rPr lang="ru-RU" sz="1400" dirty="0">
                <a:latin typeface="Times New Roman" panose="02020603050405020304" pitchFamily="18" charset="0"/>
                <a:cs typeface="Times New Roman" panose="02020603050405020304" pitchFamily="18" charset="0"/>
              </a:rPr>
              <a:t>Ложится поперек дороги.</a:t>
            </a:r>
          </a:p>
          <a:p>
            <a:pPr marL="0" indent="0" algn="just">
              <a:lnSpc>
                <a:spcPct val="120000"/>
              </a:lnSpc>
              <a:buNone/>
            </a:pPr>
            <a:r>
              <a:rPr lang="ru-RU" sz="1400" dirty="0">
                <a:latin typeface="Times New Roman" panose="02020603050405020304" pitchFamily="18" charset="0"/>
                <a:cs typeface="Times New Roman" panose="02020603050405020304" pitchFamily="18" charset="0"/>
              </a:rPr>
              <a:t>Все правила зверушки знают,</a:t>
            </a:r>
          </a:p>
          <a:p>
            <a:pPr marL="0" indent="0" algn="just">
              <a:lnSpc>
                <a:spcPct val="120000"/>
              </a:lnSpc>
              <a:buNone/>
            </a:pPr>
            <a:r>
              <a:rPr lang="ru-RU" sz="1400" dirty="0">
                <a:latin typeface="Times New Roman" panose="02020603050405020304" pitchFamily="18" charset="0"/>
                <a:cs typeface="Times New Roman" panose="02020603050405020304" pitchFamily="18" charset="0"/>
              </a:rPr>
              <a:t>Их никогда не нарушают!</a:t>
            </a:r>
          </a:p>
          <a:p>
            <a:pPr marL="0" indent="0" algn="just">
              <a:lnSpc>
                <a:spcPct val="120000"/>
              </a:lnSpc>
              <a:buNone/>
            </a:pPr>
            <a:r>
              <a:rPr lang="ru-RU" sz="1400" dirty="0">
                <a:latin typeface="Times New Roman" panose="02020603050405020304" pitchFamily="18" charset="0"/>
                <a:cs typeface="Times New Roman" panose="02020603050405020304" pitchFamily="18" charset="0"/>
              </a:rPr>
              <a:t>- А этот знак дорожный поможет, пешеходный переход укажет, тебе Мишка, всегда – добавил Светофор.</a:t>
            </a:r>
          </a:p>
          <a:p>
            <a:pPr marL="0" indent="0" algn="just">
              <a:lnSpc>
                <a:spcPct val="120000"/>
              </a:lnSpc>
              <a:buNone/>
            </a:pPr>
            <a:r>
              <a:rPr lang="ru-RU" sz="1400" dirty="0">
                <a:latin typeface="Times New Roman" panose="02020603050405020304" pitchFamily="18" charset="0"/>
                <a:cs typeface="Times New Roman" panose="02020603050405020304" pitchFamily="18" charset="0"/>
              </a:rPr>
              <a:t>- Спасибо, тебе! Я обещаю, что без мамы я больше никогда не выйду на проезжую часть, и буду помнить всегда, что дорогу нужно переходить на зеленый сигнал светофора и только там, где есть пешеходный переход.</a:t>
            </a:r>
          </a:p>
          <a:p>
            <a:pPr marL="0" indent="0" algn="just">
              <a:lnSpc>
                <a:spcPct val="120000"/>
              </a:lnSpc>
              <a:buNone/>
            </a:pPr>
            <a:r>
              <a:rPr lang="ru-RU" sz="1400" dirty="0">
                <a:latin typeface="Times New Roman" panose="02020603050405020304" pitchFamily="18" charset="0"/>
                <a:cs typeface="Times New Roman" panose="02020603050405020304" pitchFamily="18" charset="0"/>
              </a:rPr>
              <a:t>И Мишка – шалунишка зашагал через дорогу, и больше никогда не огорчал свою маму и не нарушал правила дорожного движения.</a:t>
            </a:r>
          </a:p>
          <a:p>
            <a:pPr marL="0" indent="0" algn="just">
              <a:lnSpc>
                <a:spcPct val="120000"/>
              </a:lnSpc>
              <a:buNone/>
            </a:pPr>
            <a:r>
              <a:rPr lang="ru-RU" sz="1400" dirty="0">
                <a:latin typeface="Times New Roman" panose="02020603050405020304" pitchFamily="18" charset="0"/>
                <a:cs typeface="Times New Roman" panose="02020603050405020304" pitchFamily="18" charset="0"/>
              </a:rPr>
              <a:t>А вы, ребята, всегда правильно переходите дорогу?</a:t>
            </a:r>
          </a:p>
          <a:p>
            <a:pPr marL="0" indent="0">
              <a:lnSpc>
                <a:spcPct val="120000"/>
              </a:lnSpc>
              <a:buNone/>
            </a:pPr>
            <a:endParaRPr lang="ru-RU" sz="1400" dirty="0">
              <a:latin typeface="Times New Roman" panose="02020603050405020304" pitchFamily="18" charset="0"/>
              <a:cs typeface="Times New Roman" panose="02020603050405020304" pitchFamily="18" charset="0"/>
            </a:endParaRPr>
          </a:p>
          <a:p>
            <a:pPr marL="0" indent="0">
              <a:lnSpc>
                <a:spcPct val="120000"/>
              </a:lnSpc>
              <a:buNone/>
            </a:pPr>
            <a:endParaRPr lang="ru-RU" sz="14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927550" y="4629954"/>
            <a:ext cx="5949379" cy="981610"/>
          </a:xfrm>
          <a:prstGeom prst="rect">
            <a:avLst/>
          </a:prstGeom>
        </p:spPr>
        <p:txBody>
          <a:bodyPr wrap="square" lIns="104923" tIns="52461" rIns="104923" bIns="52461">
            <a:spAutoFit/>
          </a:bodyPr>
          <a:lstStyle/>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p:txBody>
      </p:sp>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0446" y="864170"/>
            <a:ext cx="965607" cy="1048569"/>
          </a:xfrm>
          <a:prstGeom prst="rect">
            <a:avLst/>
          </a:prstGeom>
        </p:spPr>
      </p:pic>
      <p:sp>
        <p:nvSpPr>
          <p:cNvPr id="10" name="Прямоугольник 9"/>
          <p:cNvSpPr/>
          <p:nvPr/>
        </p:nvSpPr>
        <p:spPr>
          <a:xfrm>
            <a:off x="763731" y="2312652"/>
            <a:ext cx="5954412" cy="545342"/>
          </a:xfrm>
          <a:prstGeom prst="rect">
            <a:avLst/>
          </a:prstGeom>
        </p:spPr>
        <p:txBody>
          <a:bodyPr wrap="square" lIns="104927" tIns="52464" rIns="104927" bIns="52464">
            <a:spAutoFit/>
          </a:bodyPr>
          <a:lstStyle/>
          <a:p>
            <a:r>
              <a:rPr lang="ru-RU" sz="1400" dirty="0">
                <a:solidFill>
                  <a:prstClr val="black"/>
                </a:solidFill>
                <a:latin typeface="Times New Roman" panose="02020603050405020304" pitchFamily="18" charset="0"/>
                <a:cs typeface="Times New Roman" panose="02020603050405020304" pitchFamily="18" charset="0"/>
              </a:rPr>
              <a:t> </a:t>
            </a:r>
          </a:p>
          <a:p>
            <a:endParaRPr lang="ru-RU" sz="1400" dirty="0">
              <a:solidFill>
                <a:prstClr val="black"/>
              </a:solidFill>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4430" y="7903463"/>
            <a:ext cx="1035493" cy="1907873"/>
          </a:xfrm>
          <a:prstGeom prst="rect">
            <a:avLst/>
          </a:prstGeom>
        </p:spPr>
      </p:pic>
      <p:pic>
        <p:nvPicPr>
          <p:cNvPr id="14" name="Рисунок 13"/>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667" r="99667"/>
                    </a14:imgEffect>
                  </a14:imgLayer>
                </a14:imgProps>
              </a:ext>
              <a:ext uri="{28A0092B-C50C-407E-A947-70E740481C1C}">
                <a14:useLocalDpi xmlns:a14="http://schemas.microsoft.com/office/drawing/2010/main" val="0"/>
              </a:ext>
            </a:extLst>
          </a:blip>
          <a:stretch>
            <a:fillRect/>
          </a:stretch>
        </p:blipFill>
        <p:spPr>
          <a:xfrm>
            <a:off x="4855661" y="6429696"/>
            <a:ext cx="2060392" cy="2846776"/>
          </a:xfrm>
          <a:prstGeom prst="rect">
            <a:avLst/>
          </a:prstGeom>
        </p:spPr>
      </p:pic>
    </p:spTree>
    <p:extLst>
      <p:ext uri="{BB962C8B-B14F-4D97-AF65-F5344CB8AC3E}">
        <p14:creationId xmlns:p14="http://schemas.microsoft.com/office/powerpoint/2010/main" val="4207975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6211" y="33251"/>
            <a:ext cx="7654552" cy="10801350"/>
          </a:xfrm>
          <a:prstGeom prst="rect">
            <a:avLst/>
          </a:prstGeom>
        </p:spPr>
      </p:pic>
      <p:pic>
        <p:nvPicPr>
          <p:cNvPr id="2058" name="Picture 10" descr="https://i.ytimg.com/vi/SDsI53MakWs/maxresdefault.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50000" b="45986"/>
          <a:stretch/>
        </p:blipFill>
        <p:spPr bwMode="auto">
          <a:xfrm>
            <a:off x="3063543" y="8693598"/>
            <a:ext cx="2111498" cy="1283078"/>
          </a:xfrm>
          <a:prstGeom prst="rect">
            <a:avLst/>
          </a:prstGeom>
          <a:noFill/>
          <a:extLst>
            <a:ext uri="{909E8E84-426E-40DD-AFC4-6F175D3DCCD1}">
              <a14:hiddenFill xmlns:a14="http://schemas.microsoft.com/office/drawing/2010/main">
                <a:solidFill>
                  <a:srgbClr val="FFFFFF"/>
                </a:solidFill>
              </a14:hiddenFill>
            </a:ext>
          </a:extLst>
        </p:spPr>
      </p:pic>
      <p:sp>
        <p:nvSpPr>
          <p:cNvPr id="5125" name="Прямоугольник 9"/>
          <p:cNvSpPr>
            <a:spLocks noChangeArrowheads="1"/>
          </p:cNvSpPr>
          <p:nvPr/>
        </p:nvSpPr>
        <p:spPr bwMode="auto">
          <a:xfrm>
            <a:off x="127772" y="1912739"/>
            <a:ext cx="3780632" cy="382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800" b="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26" name="Прямоугольник 9"/>
          <p:cNvSpPr>
            <a:spLocks noChangeArrowheads="1"/>
          </p:cNvSpPr>
          <p:nvPr/>
        </p:nvSpPr>
        <p:spPr bwMode="auto">
          <a:xfrm>
            <a:off x="4415992" y="8462935"/>
            <a:ext cx="3145275" cy="58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dirty="0">
                <a:solidFill>
                  <a:prstClr val="black"/>
                </a:solidFill>
                <a:latin typeface="Times New Roman" pitchFamily="18" charset="0"/>
                <a:cs typeface="Times New Roman" pitchFamily="18" charset="0"/>
              </a:rPr>
              <a:t>  </a:t>
            </a:r>
            <a:endParaRPr lang="ru-RU" altLang="ru-RU" sz="1400" dirty="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endParaRPr lang="ru-RU" altLang="ru-RU" sz="1400" dirty="0">
              <a:solidFill>
                <a:prstClr val="black"/>
              </a:solidFill>
              <a:latin typeface="Arial" charset="0"/>
            </a:endParaRPr>
          </a:p>
        </p:txBody>
      </p:sp>
      <p:sp>
        <p:nvSpPr>
          <p:cNvPr id="5127" name="Прямоугольник 9"/>
          <p:cNvSpPr>
            <a:spLocks noChangeArrowheads="1"/>
          </p:cNvSpPr>
          <p:nvPr/>
        </p:nvSpPr>
        <p:spPr bwMode="auto">
          <a:xfrm>
            <a:off x="4415992" y="8378549"/>
            <a:ext cx="3145275" cy="7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dirty="0">
                <a:solidFill>
                  <a:prstClr val="black"/>
                </a:solidFill>
                <a:latin typeface="Times New Roman" pitchFamily="18" charset="0"/>
                <a:cs typeface="Times New Roman" pitchFamily="18" charset="0"/>
              </a:rPr>
              <a:t> </a:t>
            </a:r>
            <a:endParaRPr lang="ru-RU" altLang="ru-RU" sz="1400" dirty="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p>
          <a:p>
            <a:pPr eaLnBrk="1" fontAlgn="base" hangingPunct="1">
              <a:spcBef>
                <a:spcPct val="0"/>
              </a:spcBef>
              <a:spcAft>
                <a:spcPct val="0"/>
              </a:spcAft>
              <a:buFontTx/>
              <a:buNone/>
            </a:pPr>
            <a:endParaRPr lang="ru-RU" altLang="ru-RU" sz="1400" dirty="0">
              <a:solidFill>
                <a:prstClr val="black"/>
              </a:solidFill>
              <a:latin typeface="Arial" charset="0"/>
            </a:endParaRPr>
          </a:p>
        </p:txBody>
      </p:sp>
      <p:sp>
        <p:nvSpPr>
          <p:cNvPr id="5131" name="Прямоугольник 9"/>
          <p:cNvSpPr>
            <a:spLocks noChangeArrowheads="1"/>
          </p:cNvSpPr>
          <p:nvPr/>
        </p:nvSpPr>
        <p:spPr bwMode="auto">
          <a:xfrm>
            <a:off x="287048" y="4975001"/>
            <a:ext cx="3572347"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i="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32" name="Прямоугольник 20"/>
          <p:cNvSpPr>
            <a:spLocks noChangeArrowheads="1"/>
          </p:cNvSpPr>
          <p:nvPr/>
        </p:nvSpPr>
        <p:spPr bwMode="auto">
          <a:xfrm>
            <a:off x="1636524" y="382552"/>
            <a:ext cx="2779464"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a:t>
            </a:r>
          </a:p>
        </p:txBody>
      </p:sp>
      <p:sp>
        <p:nvSpPr>
          <p:cNvPr id="4" name="Заголовок 3"/>
          <p:cNvSpPr>
            <a:spLocks noGrp="1"/>
          </p:cNvSpPr>
          <p:nvPr>
            <p:ph type="title"/>
          </p:nvPr>
        </p:nvSpPr>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     «В гостях у сказки»</a:t>
            </a:r>
          </a:p>
        </p:txBody>
      </p:sp>
      <p:sp>
        <p:nvSpPr>
          <p:cNvPr id="2" name="Прямоугольник 1"/>
          <p:cNvSpPr/>
          <p:nvPr/>
        </p:nvSpPr>
        <p:spPr>
          <a:xfrm>
            <a:off x="927550" y="4629954"/>
            <a:ext cx="5949379" cy="981610"/>
          </a:xfrm>
          <a:prstGeom prst="rect">
            <a:avLst/>
          </a:prstGeom>
        </p:spPr>
        <p:txBody>
          <a:bodyPr wrap="square" lIns="104923" tIns="52461" rIns="104923" bIns="52461">
            <a:spAutoFit/>
          </a:bodyPr>
          <a:lstStyle/>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p:txBody>
      </p:sp>
      <p:pic>
        <p:nvPicPr>
          <p:cNvPr id="19" name="Рисунок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49992" y="746114"/>
            <a:ext cx="866061" cy="1166626"/>
          </a:xfrm>
          <a:prstGeom prst="rect">
            <a:avLst/>
          </a:prstGeom>
        </p:spPr>
      </p:pic>
      <p:sp>
        <p:nvSpPr>
          <p:cNvPr id="15" name="Прямоугольник 14"/>
          <p:cNvSpPr/>
          <p:nvPr/>
        </p:nvSpPr>
        <p:spPr>
          <a:xfrm>
            <a:off x="956035" y="1737577"/>
            <a:ext cx="5949379" cy="7201972"/>
          </a:xfrm>
          <a:prstGeom prst="rect">
            <a:avLst/>
          </a:prstGeom>
        </p:spPr>
        <p:txBody>
          <a:bodyPr wrap="square">
            <a:spAutoFit/>
          </a:bodyPr>
          <a:lstStyle/>
          <a:p>
            <a:pPr algn="ctr"/>
            <a:r>
              <a:rPr lang="ru-RU" sz="1400" b="1" dirty="0" smtClean="0">
                <a:solidFill>
                  <a:srgbClr val="002060"/>
                </a:solidFill>
                <a:latin typeface="Times New Roman" panose="02020603050405020304" pitchFamily="18" charset="0"/>
                <a:cs typeface="Times New Roman" panose="02020603050405020304" pitchFamily="18" charset="0"/>
              </a:rPr>
              <a:t>Улица</a:t>
            </a:r>
            <a:r>
              <a:rPr lang="ru-RU" sz="1400" b="1" dirty="0">
                <a:solidFill>
                  <a:srgbClr val="002060"/>
                </a:solidFill>
                <a:latin typeface="Times New Roman" panose="02020603050405020304" pitchFamily="18" charset="0"/>
                <a:cs typeface="Times New Roman" panose="02020603050405020304" pitchFamily="18" charset="0"/>
              </a:rPr>
              <a:t>, где все спешат</a:t>
            </a:r>
          </a:p>
          <a:p>
            <a:pPr algn="just"/>
            <a:r>
              <a:rPr lang="ru-RU" sz="1400" dirty="0">
                <a:latin typeface="Times New Roman" panose="02020603050405020304" pitchFamily="18" charset="0"/>
                <a:cs typeface="Times New Roman" panose="02020603050405020304" pitchFamily="18" charset="0"/>
              </a:rPr>
              <a:t>Кто такие пожарные, знают все. По первому зову, по сигналу тревоги они мчатся на помощь, едут на красных автомобилях пожар тушить. На пожарных автомобилях и сигнал ставят особый — он сиреной называется. Как загудит, так все услышат! Это для того, чтобы знали, что машина едет пожар тушить, все бы ей дорогу уступали.</a:t>
            </a:r>
          </a:p>
          <a:p>
            <a:pPr algn="just"/>
            <a:r>
              <a:rPr lang="ru-RU" sz="1400" dirty="0" smtClean="0">
                <a:latin typeface="Times New Roman" panose="02020603050405020304" pitchFamily="18" charset="0"/>
                <a:cs typeface="Times New Roman" panose="02020603050405020304" pitchFamily="18" charset="0"/>
              </a:rPr>
              <a:t>А </a:t>
            </a:r>
            <a:r>
              <a:rPr lang="ru-RU" sz="1400" dirty="0">
                <a:latin typeface="Times New Roman" panose="02020603050405020304" pitchFamily="18" charset="0"/>
                <a:cs typeface="Times New Roman" panose="02020603050405020304" pitchFamily="18" charset="0"/>
              </a:rPr>
              <a:t>если кто-нибудь станет дорогу перебегать, шофер сразу же на тормоза нажимает, машину остановит, время потеряет, когда приедет на пожар, то от дома лишь угольки останутся. Ни на минуту нельзя задерживать пожарную машину.</a:t>
            </a:r>
          </a:p>
          <a:p>
            <a:pPr algn="just"/>
            <a:r>
              <a:rPr lang="ru-RU" sz="1400" dirty="0" smtClean="0">
                <a:latin typeface="Times New Roman" panose="02020603050405020304" pitchFamily="18" charset="0"/>
                <a:cs typeface="Times New Roman" panose="02020603050405020304" pitchFamily="18" charset="0"/>
              </a:rPr>
              <a:t>Спешит </a:t>
            </a:r>
            <a:r>
              <a:rPr lang="ru-RU" sz="1400" dirty="0">
                <a:latin typeface="Times New Roman" panose="02020603050405020304" pitchFamily="18" charset="0"/>
                <a:cs typeface="Times New Roman" panose="02020603050405020304" pitchFamily="18" charset="0"/>
              </a:rPr>
              <a:t>к больному «скорая помощь», на ней доктор едет, лекарства везет. На «скорой» красный крест нарисован, ей тоже сирену поставили. Нельзя ей ни на секундочку в пути задерживаться, надо доктору поскорее к больному приехать.</a:t>
            </a:r>
          </a:p>
          <a:p>
            <a:pPr algn="just"/>
            <a:r>
              <a:rPr lang="ru-RU" sz="1400" dirty="0" smtClean="0">
                <a:latin typeface="Times New Roman" panose="02020603050405020304" pitchFamily="18" charset="0"/>
                <a:cs typeface="Times New Roman" panose="02020603050405020304" pitchFamily="18" charset="0"/>
              </a:rPr>
              <a:t>Шоферы </a:t>
            </a:r>
            <a:r>
              <a:rPr lang="ru-RU" sz="1400" dirty="0">
                <a:latin typeface="Times New Roman" panose="02020603050405020304" pitchFamily="18" charset="0"/>
                <a:cs typeface="Times New Roman" panose="02020603050405020304" pitchFamily="18" charset="0"/>
              </a:rPr>
              <a:t>грузовиков тоже спешат по своим делам. Быстро-быстро едет машина, на ее кузове написано: «Молоко». Она свежее молоко везет в магазин, ее там очень ждут.</a:t>
            </a:r>
          </a:p>
          <a:p>
            <a:pPr algn="just"/>
            <a:r>
              <a:rPr lang="ru-RU" sz="1400" dirty="0" smtClean="0">
                <a:latin typeface="Times New Roman" panose="02020603050405020304" pitchFamily="18" charset="0"/>
                <a:cs typeface="Times New Roman" panose="02020603050405020304" pitchFamily="18" charset="0"/>
              </a:rPr>
              <a:t>А </a:t>
            </a:r>
            <a:r>
              <a:rPr lang="ru-RU" sz="1400" dirty="0">
                <a:latin typeface="Times New Roman" panose="02020603050405020304" pitchFamily="18" charset="0"/>
                <a:cs typeface="Times New Roman" panose="02020603050405020304" pitchFamily="18" charset="0"/>
              </a:rPr>
              <a:t>вот мчится еще один грузовик, на кузове его написано: «Хлеб». Он булки свежие везет. Каждому хочется побыстрее купить свежего хлеба.</a:t>
            </a:r>
          </a:p>
          <a:p>
            <a:pPr algn="just"/>
            <a:r>
              <a:rPr lang="ru-RU" sz="1400" dirty="0" smtClean="0">
                <a:latin typeface="Times New Roman" panose="02020603050405020304" pitchFamily="18" charset="0"/>
                <a:cs typeface="Times New Roman" panose="02020603050405020304" pitchFamily="18" charset="0"/>
              </a:rPr>
              <a:t>Едет </a:t>
            </a:r>
            <a:r>
              <a:rPr lang="ru-RU" sz="1400" dirty="0">
                <a:latin typeface="Times New Roman" panose="02020603050405020304" pitchFamily="18" charset="0"/>
                <a:cs typeface="Times New Roman" panose="02020603050405020304" pitchFamily="18" charset="0"/>
              </a:rPr>
              <a:t>большой грузовик, тащит за собою прицеп, на нем гора кирпича. Шофера ждут строители — они дом строят, стены кладут, им очень нужен кирпич, чтобы работа не остановилась. И уголь тоже очень нужно привезти, чтобы отопление действовало, в домах тепло было. Мчатся автобусы, трамваи, троллейбусы, такси, в них люди едут: одни — на работу, другие — домой, а третьи — в гости или в театр. На улице много людей, они тоже идут по своим делам. Бегут машины, одни по мостовой, другие несутся над головами людей по мостам и эстакадам, а третьи мчатся по туннелям под землей. На улице все спешат. И не только на той, где ты живешь, а на всех. На всех улицах, на всех дорогах. И никто не должен мешать шоферам, пешеходам. Там должен быть порядок. Все ему должны подчиняться. И ты должен научиться жить с машинами в мире, знать, какой порядок должен быть да улице.</a:t>
            </a:r>
          </a:p>
          <a:p>
            <a:pPr algn="just"/>
            <a:endParaRPr lang="ru-RU" sz="1400" dirty="0">
              <a:latin typeface="Times New Roman" panose="02020603050405020304" pitchFamily="18" charset="0"/>
              <a:cs typeface="Times New Roman" panose="02020603050405020304" pitchFamily="18" charset="0"/>
            </a:endParaRPr>
          </a:p>
        </p:txBody>
      </p:sp>
      <p:pic>
        <p:nvPicPr>
          <p:cNvPr id="2050" name="Picture 2" descr="http://vozone.ru/image.jpg?dir=multimedia/audio_cd_covers/1014135402.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17751" y="8946224"/>
            <a:ext cx="1459662" cy="98040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ds02.infourok.ru/uploads/ex/0e76/0002e11d-97f8f15b/img15.jpg"/>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9167" b="87917" l="4063" r="94375"/>
                    </a14:imgEffect>
                  </a14:imgLayer>
                </a14:imgProps>
              </a:ext>
              <a:ext uri="{28A0092B-C50C-407E-A947-70E740481C1C}">
                <a14:useLocalDpi xmlns:a14="http://schemas.microsoft.com/office/drawing/2010/main" val="0"/>
              </a:ext>
            </a:extLst>
          </a:blip>
          <a:srcRect l="4421" t="8864" r="5943" b="11873"/>
          <a:stretch/>
        </p:blipFill>
        <p:spPr bwMode="auto">
          <a:xfrm>
            <a:off x="5046787" y="8552767"/>
            <a:ext cx="1883683" cy="12492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v3toys.ru/kiwi-public-data/Kiwi_Img/576a7d9732427.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4934" b="89956" l="500" r="100000"/>
                    </a14:imgEffect>
                  </a14:imgLayer>
                </a14:imgProps>
              </a:ext>
              <a:ext uri="{28A0092B-C50C-407E-A947-70E740481C1C}">
                <a14:useLocalDpi xmlns:a14="http://schemas.microsoft.com/office/drawing/2010/main" val="0"/>
              </a:ext>
            </a:extLst>
          </a:blip>
          <a:srcRect/>
          <a:stretch>
            <a:fillRect/>
          </a:stretch>
        </p:blipFill>
        <p:spPr bwMode="auto">
          <a:xfrm>
            <a:off x="2018088" y="8720609"/>
            <a:ext cx="1513624" cy="1431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975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261" y="15738"/>
            <a:ext cx="7561262" cy="10801350"/>
          </a:xfrm>
          <a:prstGeom prst="rect">
            <a:avLst/>
          </a:prstGeom>
        </p:spPr>
      </p:pic>
      <p:sp>
        <p:nvSpPr>
          <p:cNvPr id="2" name="Заголовок 1"/>
          <p:cNvSpPr>
            <a:spLocks noGrp="1"/>
          </p:cNvSpPr>
          <p:nvPr>
            <p:ph type="title"/>
          </p:nvPr>
        </p:nvSpPr>
        <p:spPr>
          <a:xfrm>
            <a:off x="378066" y="502768"/>
            <a:ext cx="6805137" cy="1800225"/>
          </a:xfrm>
        </p:spPr>
        <p:txBody>
          <a:bodyPr>
            <a:noAutofit/>
          </a:bodyPr>
          <a:lstStyle/>
          <a:p>
            <a:pPr lvl="0" fontAlgn="base">
              <a:spcAft>
                <a:spcPct val="0"/>
              </a:spcAft>
            </a:pPr>
            <a:r>
              <a:rPr lang="ru-RU" altLang="ru-RU" sz="3700" b="1" i="1" dirty="0">
                <a:solidFill>
                  <a:srgbClr val="002060"/>
                </a:solidFill>
                <a:latin typeface="Monotype Corsiva" panose="03010101010201010101" pitchFamily="66" charset="0"/>
                <a:ea typeface="+mn-ea"/>
                <a:cs typeface="Times New Roman" pitchFamily="18" charset="0"/>
              </a:rPr>
              <a:t>«Что почитать ребенку о ПДД»</a:t>
            </a:r>
            <a:r>
              <a:rPr lang="ru-RU" altLang="ru-RU" sz="3700" i="1" dirty="0">
                <a:solidFill>
                  <a:srgbClr val="002060"/>
                </a:solidFill>
                <a:latin typeface="Monotype Corsiva" panose="03010101010201010101" pitchFamily="66" charset="0"/>
                <a:ea typeface="+mn-ea"/>
                <a:cs typeface="+mn-cs"/>
              </a:rPr>
              <a:t/>
            </a:r>
            <a:br>
              <a:rPr lang="ru-RU" altLang="ru-RU" sz="3700" i="1" dirty="0">
                <a:solidFill>
                  <a:srgbClr val="002060"/>
                </a:solidFill>
                <a:latin typeface="Monotype Corsiva" panose="03010101010201010101" pitchFamily="66" charset="0"/>
                <a:ea typeface="+mn-ea"/>
                <a:cs typeface="+mn-cs"/>
              </a:rPr>
            </a:br>
            <a:endParaRPr lang="ru-RU" sz="3700" dirty="0">
              <a:solidFill>
                <a:srgbClr val="002060"/>
              </a:solidFill>
              <a:latin typeface="Monotype Corsiva" panose="03010101010201010101" pitchFamily="66" charset="0"/>
            </a:endParaRPr>
          </a:p>
        </p:txBody>
      </p:sp>
      <p:sp>
        <p:nvSpPr>
          <p:cNvPr id="3" name="Объект 2"/>
          <p:cNvSpPr>
            <a:spLocks noGrp="1"/>
          </p:cNvSpPr>
          <p:nvPr>
            <p:ph sz="half" idx="2"/>
          </p:nvPr>
        </p:nvSpPr>
        <p:spPr/>
        <p:txBody>
          <a:bodyPr>
            <a:normAutofit/>
          </a:bodyPr>
          <a:lstStyle/>
          <a:p>
            <a:pPr marL="0" indent="0" fontAlgn="base">
              <a:spcBef>
                <a:spcPct val="0"/>
              </a:spcBef>
              <a:spcAft>
                <a:spcPct val="0"/>
              </a:spcAft>
              <a:buNone/>
            </a:pPr>
            <a:endParaRPr lang="ru-RU" altLang="ru-RU" sz="1600" dirty="0">
              <a:solidFill>
                <a:prstClr val="black"/>
              </a:solidFill>
              <a:latin typeface="Times New Roman" pitchFamily="18" charset="0"/>
              <a:cs typeface="Times New Roman" pitchFamily="18" charset="0"/>
            </a:endParaRPr>
          </a:p>
          <a:p>
            <a:pPr marL="0" indent="0">
              <a:lnSpc>
                <a:spcPct val="150000"/>
              </a:lnSpc>
              <a:buNone/>
            </a:pPr>
            <a:endParaRPr lang="ru-RU" sz="1400" dirty="0">
              <a:latin typeface="Times New Roman" panose="02020603050405020304" pitchFamily="18" charset="0"/>
              <a:cs typeface="Times New Roman" panose="02020603050405020304" pitchFamily="18" charset="0"/>
            </a:endParaRPr>
          </a:p>
        </p:txBody>
      </p:sp>
      <p:sp>
        <p:nvSpPr>
          <p:cNvPr id="13" name="Текст 12"/>
          <p:cNvSpPr>
            <a:spLocks noGrp="1"/>
          </p:cNvSpPr>
          <p:nvPr>
            <p:ph type="body" sz="quarter" idx="3"/>
          </p:nvPr>
        </p:nvSpPr>
        <p:spPr>
          <a:xfrm>
            <a:off x="4336376" y="2743361"/>
            <a:ext cx="2690498" cy="7248306"/>
          </a:xfrm>
        </p:spPr>
        <p:txBody>
          <a:bodyPr>
            <a:normAutofit/>
          </a:bodyPr>
          <a:lstStyle/>
          <a:p>
            <a:pPr algn="ctr">
              <a:spcBef>
                <a:spcPts val="1377"/>
              </a:spcBef>
            </a:pPr>
            <a:endParaRPr lang="ru-RU" sz="5600" dirty="0">
              <a:latin typeface="Times New Roman" panose="02020603050405020304" pitchFamily="18" charset="0"/>
              <a:cs typeface="Times New Roman" panose="02020603050405020304" pitchFamily="18" charset="0"/>
            </a:endParaRPr>
          </a:p>
          <a:p>
            <a:pPr algn="ctr">
              <a:spcBef>
                <a:spcPts val="1377"/>
              </a:spcBef>
            </a:pPr>
            <a:endParaRPr lang="ru-RU" sz="5600" dirty="0">
              <a:latin typeface="Times New Roman" panose="02020603050405020304" pitchFamily="18" charset="0"/>
              <a:cs typeface="Times New Roman" panose="02020603050405020304" pitchFamily="18" charset="0"/>
            </a:endParaRPr>
          </a:p>
          <a:p>
            <a:pPr algn="ctr">
              <a:spcBef>
                <a:spcPts val="1377"/>
              </a:spcBef>
            </a:pPr>
            <a:endParaRPr lang="ru-RU" sz="5600" dirty="0">
              <a:latin typeface="Times New Roman" panose="02020603050405020304" pitchFamily="18" charset="0"/>
              <a:cs typeface="Times New Roman" panose="02020603050405020304" pitchFamily="18" charset="0"/>
            </a:endParaRPr>
          </a:p>
          <a:p>
            <a:pPr algn="ctr">
              <a:spcBef>
                <a:spcPts val="1377"/>
              </a:spcBef>
            </a:pPr>
            <a:endParaRPr lang="ru-RU" sz="5600" i="1" u="sng" dirty="0">
              <a:latin typeface="Times New Roman" panose="02020603050405020304" pitchFamily="18" charset="0"/>
              <a:cs typeface="Times New Roman" panose="02020603050405020304" pitchFamily="18" charset="0"/>
            </a:endParaRPr>
          </a:p>
          <a:p>
            <a:endParaRPr lang="ru-RU" sz="1600"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833" y="1255838"/>
            <a:ext cx="1104253" cy="1234248"/>
          </a:xfrm>
          <a:prstGeom prst="rect">
            <a:avLst/>
          </a:prstGeom>
        </p:spPr>
      </p:pic>
      <p:sp>
        <p:nvSpPr>
          <p:cNvPr id="9" name="TextBox 8"/>
          <p:cNvSpPr txBox="1"/>
          <p:nvPr/>
        </p:nvSpPr>
        <p:spPr>
          <a:xfrm>
            <a:off x="2591606" y="1111676"/>
            <a:ext cx="2898758" cy="799829"/>
          </a:xfrm>
          <a:prstGeom prst="rect">
            <a:avLst/>
          </a:prstGeom>
          <a:noFill/>
        </p:spPr>
        <p:txBody>
          <a:bodyPr wrap="square" lIns="104923" tIns="52461" rIns="104923" bIns="52461" rtlCol="0">
            <a:spAutoFit/>
          </a:bodyPr>
          <a:lstStyle/>
          <a:p>
            <a:pPr algn="ctr"/>
            <a:endParaRPr lang="ru-RU" sz="1600" b="1" dirty="0">
              <a:solidFill>
                <a:srgbClr val="F79646">
                  <a:lumMod val="75000"/>
                </a:srgbClr>
              </a:solidFill>
              <a:latin typeface="Times New Roman" panose="02020603050405020304" pitchFamily="18" charset="0"/>
              <a:cs typeface="Times New Roman" panose="02020603050405020304" pitchFamily="18" charset="0"/>
            </a:endParaRPr>
          </a:p>
          <a:p>
            <a:pPr algn="ctr"/>
            <a:endParaRPr lang="ru-RU" sz="1400" b="1" dirty="0">
              <a:solidFill>
                <a:srgbClr val="0070C0"/>
              </a:solidFill>
              <a:latin typeface="Times New Roman" panose="02020603050405020304" pitchFamily="18" charset="0"/>
              <a:cs typeface="Times New Roman" panose="02020603050405020304" pitchFamily="18" charset="0"/>
            </a:endParaRPr>
          </a:p>
          <a:p>
            <a:pPr algn="ctr"/>
            <a:r>
              <a:rPr lang="ru-RU" sz="1400" b="1" dirty="0">
                <a:solidFill>
                  <a:srgbClr val="0070C0"/>
                </a:solidFill>
                <a:latin typeface="Times New Roman" panose="02020603050405020304" pitchFamily="18" charset="0"/>
                <a:cs typeface="Times New Roman" panose="02020603050405020304" pitchFamily="18" charset="0"/>
              </a:rPr>
              <a:t>Почитайте вместе с детьми!</a:t>
            </a:r>
          </a:p>
        </p:txBody>
      </p:sp>
      <p:sp>
        <p:nvSpPr>
          <p:cNvPr id="10" name="Прямоугольник 9"/>
          <p:cNvSpPr/>
          <p:nvPr/>
        </p:nvSpPr>
        <p:spPr>
          <a:xfrm>
            <a:off x="846779" y="2056335"/>
            <a:ext cx="2931591" cy="872542"/>
          </a:xfrm>
          <a:prstGeom prst="rect">
            <a:avLst/>
          </a:prstGeom>
        </p:spPr>
        <p:txBody>
          <a:bodyPr wrap="square" lIns="104923" tIns="52461" rIns="104923" bIns="52461">
            <a:spAutoFit/>
          </a:bodyPr>
          <a:lstStyle/>
          <a:p>
            <a:pPr algn="ctr">
              <a:tabLst>
                <a:tab pos="1224084" algn="l"/>
              </a:tabLst>
            </a:pPr>
            <a:endParaRPr lang="ru-RU" sz="1600" b="1" i="1" dirty="0">
              <a:solidFill>
                <a:prstClr val="black"/>
              </a:solidFill>
              <a:latin typeface="Times New Roman"/>
              <a:ea typeface="Times New Roman"/>
            </a:endParaRPr>
          </a:p>
          <a:p>
            <a:pPr algn="ctr">
              <a:tabLst>
                <a:tab pos="1224084" algn="l"/>
              </a:tabLst>
            </a:pPr>
            <a:endParaRPr lang="ru-RU" sz="1600" b="1" i="1" dirty="0">
              <a:solidFill>
                <a:prstClr val="black"/>
              </a:solidFill>
              <a:latin typeface="Times New Roman"/>
              <a:ea typeface="Times New Roman"/>
            </a:endParaRPr>
          </a:p>
          <a:p>
            <a:pPr algn="ctr">
              <a:tabLst>
                <a:tab pos="1224084" algn="l"/>
              </a:tabLst>
            </a:pPr>
            <a:endParaRPr lang="ru-RU" sz="1600" b="1" i="1" dirty="0">
              <a:solidFill>
                <a:prstClr val="black"/>
              </a:solidFill>
              <a:latin typeface="Times New Roman"/>
              <a:ea typeface="Times New Roman"/>
            </a:endParaRPr>
          </a:p>
        </p:txBody>
      </p:sp>
      <p:sp>
        <p:nvSpPr>
          <p:cNvPr id="14" name="Овальная выноска 13"/>
          <p:cNvSpPr/>
          <p:nvPr/>
        </p:nvSpPr>
        <p:spPr>
          <a:xfrm>
            <a:off x="2628503" y="1430707"/>
            <a:ext cx="2898756" cy="737708"/>
          </a:xfrm>
          <a:prstGeom prst="wedgeEllipseCallout">
            <a:avLst>
              <a:gd name="adj1" fmla="val 55906"/>
              <a:gd name="adj2" fmla="val -33474"/>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3074" name="Picture 2" descr="https://mmedia.ozone.ru/multimedia/101465865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5557" y="2602673"/>
            <a:ext cx="2439050" cy="33265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6" name="Picture 4" descr="http://bookprose.ru/pictures/101039449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6356" y="2602673"/>
            <a:ext cx="2364555" cy="33265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8" name="Picture 6" descr="https://ozon-st.cdn.ngenix.net/multimedia/101888145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45082" y="6192763"/>
            <a:ext cx="2773551" cy="33144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5160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261" y="15738"/>
            <a:ext cx="7561262" cy="10801350"/>
          </a:xfrm>
          <a:prstGeom prst="rect">
            <a:avLst/>
          </a:prstGeom>
        </p:spPr>
      </p:pic>
      <p:sp>
        <p:nvSpPr>
          <p:cNvPr id="2" name="Заголовок 1"/>
          <p:cNvSpPr>
            <a:spLocks noGrp="1"/>
          </p:cNvSpPr>
          <p:nvPr>
            <p:ph type="title"/>
          </p:nvPr>
        </p:nvSpPr>
        <p:spPr/>
        <p:txBody>
          <a:bodyPr>
            <a:noAutofit/>
          </a:bodyPr>
          <a:lstStyle/>
          <a:p>
            <a:pPr lvl="0" fontAlgn="base">
              <a:spcAft>
                <a:spcPct val="0"/>
              </a:spcAft>
            </a:pPr>
            <a:r>
              <a:rPr lang="ru-RU" altLang="ru-RU" sz="3700" b="1" i="1" dirty="0" smtClean="0">
                <a:solidFill>
                  <a:srgbClr val="002060"/>
                </a:solidFill>
                <a:latin typeface="Monotype Corsiva" panose="03010101010201010101" pitchFamily="66" charset="0"/>
                <a:ea typeface="+mn-ea"/>
                <a:cs typeface="Times New Roman" pitchFamily="18" charset="0"/>
              </a:rPr>
              <a:t>«Информационные порталы»</a:t>
            </a:r>
            <a:r>
              <a:rPr lang="ru-RU" altLang="ru-RU" sz="3700" i="1" dirty="0">
                <a:solidFill>
                  <a:srgbClr val="002060"/>
                </a:solidFill>
                <a:latin typeface="Monotype Corsiva" panose="03010101010201010101" pitchFamily="66" charset="0"/>
                <a:ea typeface="+mn-ea"/>
                <a:cs typeface="+mn-cs"/>
              </a:rPr>
              <a:t/>
            </a:r>
            <a:br>
              <a:rPr lang="ru-RU" altLang="ru-RU" sz="3700" i="1" dirty="0">
                <a:solidFill>
                  <a:srgbClr val="002060"/>
                </a:solidFill>
                <a:latin typeface="Monotype Corsiva" panose="03010101010201010101" pitchFamily="66" charset="0"/>
                <a:ea typeface="+mn-ea"/>
                <a:cs typeface="+mn-cs"/>
              </a:rPr>
            </a:br>
            <a:endParaRPr lang="ru-RU" sz="3700" dirty="0">
              <a:solidFill>
                <a:srgbClr val="002060"/>
              </a:solidFill>
              <a:latin typeface="Monotype Corsiva" panose="03010101010201010101" pitchFamily="66"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833" y="1464332"/>
            <a:ext cx="1104253" cy="1234248"/>
          </a:xfrm>
          <a:prstGeom prst="rect">
            <a:avLst/>
          </a:prstGeom>
        </p:spPr>
      </p:pic>
      <p:sp>
        <p:nvSpPr>
          <p:cNvPr id="10" name="Прямоугольник 9"/>
          <p:cNvSpPr/>
          <p:nvPr/>
        </p:nvSpPr>
        <p:spPr>
          <a:xfrm>
            <a:off x="846779" y="2056335"/>
            <a:ext cx="2931591" cy="872542"/>
          </a:xfrm>
          <a:prstGeom prst="rect">
            <a:avLst/>
          </a:prstGeom>
        </p:spPr>
        <p:txBody>
          <a:bodyPr wrap="square" lIns="104923" tIns="52461" rIns="104923" bIns="52461">
            <a:spAutoFit/>
          </a:bodyPr>
          <a:lstStyle/>
          <a:p>
            <a:pPr algn="ctr">
              <a:tabLst>
                <a:tab pos="1224084" algn="l"/>
              </a:tabLst>
            </a:pPr>
            <a:endParaRPr lang="ru-RU" sz="1600" b="1" i="1" dirty="0">
              <a:solidFill>
                <a:prstClr val="black"/>
              </a:solidFill>
              <a:latin typeface="Times New Roman"/>
              <a:ea typeface="Times New Roman"/>
            </a:endParaRPr>
          </a:p>
          <a:p>
            <a:pPr algn="ctr">
              <a:tabLst>
                <a:tab pos="1224084" algn="l"/>
              </a:tabLst>
            </a:pPr>
            <a:endParaRPr lang="ru-RU" sz="1600" b="1" i="1" dirty="0">
              <a:solidFill>
                <a:prstClr val="black"/>
              </a:solidFill>
              <a:latin typeface="Times New Roman"/>
              <a:ea typeface="Times New Roman"/>
            </a:endParaRPr>
          </a:p>
          <a:p>
            <a:pPr algn="ctr">
              <a:tabLst>
                <a:tab pos="1224084" algn="l"/>
              </a:tabLst>
            </a:pPr>
            <a:endParaRPr lang="ru-RU" sz="1600" b="1" i="1" dirty="0">
              <a:solidFill>
                <a:prstClr val="black"/>
              </a:solidFill>
              <a:latin typeface="Times New Roman"/>
              <a:ea typeface="Times New Roman"/>
            </a:endParaRPr>
          </a:p>
        </p:txBody>
      </p:sp>
      <p:sp>
        <p:nvSpPr>
          <p:cNvPr id="14" name="Овальная выноска 13"/>
          <p:cNvSpPr/>
          <p:nvPr/>
        </p:nvSpPr>
        <p:spPr>
          <a:xfrm>
            <a:off x="1874785" y="1509372"/>
            <a:ext cx="3600400" cy="1093925"/>
          </a:xfrm>
          <a:prstGeom prst="wedgeEllipseCallout">
            <a:avLst>
              <a:gd name="adj1" fmla="val 55906"/>
              <a:gd name="adj2" fmla="val -33474"/>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13" name="Прямоугольник 12"/>
          <p:cNvSpPr/>
          <p:nvPr/>
        </p:nvSpPr>
        <p:spPr>
          <a:xfrm>
            <a:off x="846779" y="3698601"/>
            <a:ext cx="5838307" cy="5478423"/>
          </a:xfrm>
          <a:prstGeom prst="rect">
            <a:avLst/>
          </a:prstGeom>
        </p:spPr>
        <p:txBody>
          <a:bodyPr wrap="square">
            <a:spAutoFit/>
          </a:bodyPr>
          <a:lstStyle/>
          <a:p>
            <a:pPr algn="just"/>
            <a:endParaRPr lang="ru-RU" sz="1400" dirty="0" smtClean="0">
              <a:latin typeface="Times New Roman" panose="02020603050405020304" pitchFamily="18" charset="0"/>
              <a:cs typeface="Times New Roman" panose="02020603050405020304" pitchFamily="18" charset="0"/>
            </a:endParaRPr>
          </a:p>
          <a:p>
            <a:pPr algn="just"/>
            <a:endParaRPr lang="ru-RU" sz="1400" dirty="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Почему </a:t>
            </a:r>
            <a:r>
              <a:rPr lang="ru-RU" sz="1400" dirty="0">
                <a:latin typeface="Times New Roman" panose="02020603050405020304" pitchFamily="18" charset="0"/>
                <a:cs typeface="Times New Roman" panose="02020603050405020304" pitchFamily="18" charset="0"/>
              </a:rPr>
              <a:t>дети попадают в ДТП? Потому что мы, взрослые, недосмотрели, чему-то не научили или своим негативным примером показали, что можно нарушать Правила Дорожного Движения!</a:t>
            </a:r>
          </a:p>
          <a:p>
            <a:pPr algn="just"/>
            <a:r>
              <a:rPr lang="ru-RU" sz="1400" dirty="0" smtClean="0">
                <a:latin typeface="Times New Roman" panose="02020603050405020304" pitchFamily="18" charset="0"/>
                <a:cs typeface="Times New Roman" panose="02020603050405020304" pitchFamily="18" charset="0"/>
              </a:rPr>
              <a:t>Дети </a:t>
            </a:r>
            <a:r>
              <a:rPr lang="ru-RU" sz="1400" dirty="0">
                <a:latin typeface="Times New Roman" panose="02020603050405020304" pitchFamily="18" charset="0"/>
                <a:cs typeface="Times New Roman" panose="02020603050405020304" pitchFamily="18" charset="0"/>
              </a:rPr>
              <a:t>не способны адекватно оценить дорожную ситуацию и принять безопасное решение. Они не могут видеть, слышать и думать как взрослые.</a:t>
            </a:r>
          </a:p>
          <a:p>
            <a:pPr algn="just"/>
            <a:r>
              <a:rPr lang="ru-RU" sz="1400" dirty="0" smtClean="0">
                <a:latin typeface="Times New Roman" panose="02020603050405020304" pitchFamily="18" charset="0"/>
                <a:cs typeface="Times New Roman" panose="02020603050405020304" pitchFamily="18" charset="0"/>
              </a:rPr>
              <a:t>Так </a:t>
            </a:r>
            <a:r>
              <a:rPr lang="ru-RU" sz="1400" dirty="0">
                <a:latin typeface="Times New Roman" panose="02020603050405020304" pitchFamily="18" charset="0"/>
                <a:cs typeface="Times New Roman" panose="02020603050405020304" pitchFamily="18" charset="0"/>
              </a:rPr>
              <a:t>с чего же начинается детская безопасность на дороге? Конечно же, с раннего обучения умению ориентироваться в дорожной ситуации.</a:t>
            </a:r>
          </a:p>
          <a:p>
            <a:pPr algn="just"/>
            <a:r>
              <a:rPr lang="ru-RU" sz="1400" dirty="0" smtClean="0">
                <a:latin typeface="Times New Roman" panose="02020603050405020304" pitchFamily="18" charset="0"/>
                <a:cs typeface="Times New Roman" panose="02020603050405020304" pitchFamily="18" charset="0"/>
              </a:rPr>
              <a:t>Мы </a:t>
            </a:r>
            <a:r>
              <a:rPr lang="ru-RU" sz="1400" dirty="0">
                <a:latin typeface="Times New Roman" panose="02020603050405020304" pitchFamily="18" charset="0"/>
                <a:cs typeface="Times New Roman" panose="02020603050405020304" pitchFamily="18" charset="0"/>
              </a:rPr>
              <a:t>предлагаем ребенку в игровой форме, с помощью мультфильмов познакомится с основами безопасного поведения на дороге, во дворе, на улице. Тетушка Сова и её помощники, в течении 12 серий "Азбуки безопасности на дороге", расскажут и наглядно покажут ребенку разные ситуации, помогут сделать правильные выводы.</a:t>
            </a:r>
          </a:p>
          <a:p>
            <a:pPr algn="just"/>
            <a:r>
              <a:rPr lang="ru-RU" sz="1400" dirty="0" smtClean="0">
                <a:latin typeface="Times New Roman" panose="02020603050405020304" pitchFamily="18" charset="0"/>
                <a:cs typeface="Times New Roman" panose="02020603050405020304" pitchFamily="18" charset="0"/>
              </a:rPr>
              <a:t>Каждая </a:t>
            </a:r>
            <a:r>
              <a:rPr lang="ru-RU" sz="1400" dirty="0">
                <a:latin typeface="Times New Roman" panose="02020603050405020304" pitchFamily="18" charset="0"/>
                <a:cs typeface="Times New Roman" panose="02020603050405020304" pitchFamily="18" charset="0"/>
              </a:rPr>
              <a:t>серия познавательного мультфильма посвящена определенному разделу Правил Дорожного Движения.</a:t>
            </a:r>
          </a:p>
          <a:p>
            <a:pPr algn="just"/>
            <a:r>
              <a:rPr lang="ru-RU" sz="1400" dirty="0" smtClean="0">
                <a:latin typeface="Times New Roman" panose="02020603050405020304" pitchFamily="18" charset="0"/>
                <a:cs typeface="Times New Roman" panose="02020603050405020304" pitchFamily="18" charset="0"/>
              </a:rPr>
              <a:t>С </a:t>
            </a:r>
            <a:r>
              <a:rPr lang="ru-RU" sz="1400" dirty="0">
                <a:latin typeface="Times New Roman" panose="02020603050405020304" pitchFamily="18" charset="0"/>
                <a:cs typeface="Times New Roman" panose="02020603050405020304" pitchFamily="18" charset="0"/>
              </a:rPr>
              <a:t>раннего возраста приучайте детей соблюдать Правила Дорожного Движения. И не забывайте, что личный пример – самая доходчивая форма обучения.</a:t>
            </a:r>
          </a:p>
          <a:p>
            <a:pPr algn="just"/>
            <a:r>
              <a:rPr lang="ru-RU" sz="1400" dirty="0" smtClean="0">
                <a:latin typeface="Times New Roman" panose="02020603050405020304" pitchFamily="18" charset="0"/>
                <a:cs typeface="Times New Roman" panose="02020603050405020304" pitchFamily="18" charset="0"/>
              </a:rPr>
              <a:t>Помните</a:t>
            </a:r>
            <a:r>
              <a:rPr lang="ru-RU" sz="1400" dirty="0">
                <a:latin typeface="Times New Roman" panose="02020603050405020304" pitchFamily="18" charset="0"/>
                <a:cs typeface="Times New Roman" panose="02020603050405020304" pitchFamily="18" charset="0"/>
              </a:rPr>
              <a:t>! Ребенок учится «законам дороги», беря пример с вас, родителей, и других взрослых.</a:t>
            </a:r>
          </a:p>
          <a:p>
            <a:pPr algn="just"/>
            <a:r>
              <a:rPr lang="ru-RU" sz="1400" dirty="0" smtClean="0">
                <a:latin typeface="Times New Roman" panose="02020603050405020304" pitchFamily="18" charset="0"/>
                <a:cs typeface="Times New Roman" panose="02020603050405020304" pitchFamily="18" charset="0"/>
              </a:rPr>
              <a:t>Пусть </a:t>
            </a:r>
            <a:r>
              <a:rPr lang="ru-RU" sz="1400" dirty="0">
                <a:latin typeface="Times New Roman" panose="02020603050405020304" pitchFamily="18" charset="0"/>
                <a:cs typeface="Times New Roman" panose="02020603050405020304" pitchFamily="18" charset="0"/>
              </a:rPr>
              <a:t>Ваш пример учит дисциплинированному поведению на улице не только Вашего ребенка, но и других детей</a:t>
            </a:r>
            <a:r>
              <a:rPr lang="ru-RU" sz="1400" dirty="0" smtClean="0">
                <a:latin typeface="Times New Roman" panose="02020603050405020304" pitchFamily="18" charset="0"/>
                <a:cs typeface="Times New Roman" panose="02020603050405020304" pitchFamily="18" charset="0"/>
              </a:rPr>
              <a:t>.</a:t>
            </a:r>
          </a:p>
          <a:p>
            <a:pPr algn="just"/>
            <a:r>
              <a:rPr lang="ru-RU" sz="1400" b="1" dirty="0" smtClean="0">
                <a:latin typeface="Times New Roman" panose="02020603050405020304" pitchFamily="18" charset="0"/>
                <a:cs typeface="Times New Roman" panose="02020603050405020304" pitchFamily="18" charset="0"/>
              </a:rPr>
              <a:t>Посмотреть эти мультфильмы вы можете по этой ссылке:</a:t>
            </a:r>
            <a:endParaRPr lang="ru-RU" sz="1400" b="1"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859217" y="9146231"/>
            <a:ext cx="5838305" cy="738664"/>
          </a:xfrm>
          <a:prstGeom prst="rect">
            <a:avLst/>
          </a:prstGeom>
        </p:spPr>
        <p:txBody>
          <a:bodyPr wrap="square">
            <a:spAutoFit/>
          </a:bodyPr>
          <a:lstStyle/>
          <a:p>
            <a:r>
              <a:rPr lang="en-US" b="1" dirty="0">
                <a:solidFill>
                  <a:srgbClr val="002060"/>
                </a:solidFill>
              </a:rPr>
              <a:t>https://www.youtube.com/playlist?list=PLF244AD66807672E0</a:t>
            </a:r>
            <a:endParaRPr lang="ru-RU" b="1" dirty="0">
              <a:solidFill>
                <a:srgbClr val="002060"/>
              </a:solidFill>
            </a:endParaRPr>
          </a:p>
        </p:txBody>
      </p:sp>
      <p:pic>
        <p:nvPicPr>
          <p:cNvPr id="4098" name="Picture 2" descr="https://i.ytimg.com/vi/NkQjf0vBa1M/hqdefault.jpg?sqp=-oaymwEXCNACELwBSFryq4qpAwkIARUAAIhCGAE=&amp;rs=AOn4CLBX7qSsJ1qvKtdl9fdk1qRuWd5lC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3239" y="2617820"/>
            <a:ext cx="2679520" cy="1418675"/>
          </a:xfrm>
          <a:prstGeom prst="rect">
            <a:avLst/>
          </a:prstGeom>
          <a:noFill/>
          <a:extLst>
            <a:ext uri="{909E8E84-426E-40DD-AFC4-6F175D3DCCD1}">
              <a14:hiddenFill xmlns:a14="http://schemas.microsoft.com/office/drawing/2010/main">
                <a:solidFill>
                  <a:srgbClr val="FFFFFF"/>
                </a:solidFill>
              </a14:hiddenFill>
            </a:ext>
          </a:extLst>
        </p:spPr>
      </p:pic>
      <p:sp>
        <p:nvSpPr>
          <p:cNvPr id="19" name="Прямоугольник 18"/>
          <p:cNvSpPr/>
          <p:nvPr/>
        </p:nvSpPr>
        <p:spPr>
          <a:xfrm>
            <a:off x="2270829" y="1613416"/>
            <a:ext cx="2808312" cy="954107"/>
          </a:xfrm>
          <a:prstGeom prst="rect">
            <a:avLst/>
          </a:prstGeom>
        </p:spPr>
        <p:txBody>
          <a:bodyPr wrap="square">
            <a:spAutoFit/>
          </a:bodyPr>
          <a:lstStyle/>
          <a:p>
            <a:pPr algn="ctr"/>
            <a:r>
              <a:rPr lang="ru-RU" sz="1400" dirty="0" smtClean="0">
                <a:latin typeface="Times New Roman" panose="02020603050405020304" pitchFamily="18" charset="0"/>
                <a:cs typeface="Times New Roman" panose="02020603050405020304" pitchFamily="18" charset="0"/>
              </a:rPr>
              <a:t>«Уроки </a:t>
            </a:r>
            <a:r>
              <a:rPr lang="ru-RU" sz="1400" dirty="0">
                <a:latin typeface="Times New Roman" panose="02020603050405020304" pitchFamily="18" charset="0"/>
                <a:cs typeface="Times New Roman" panose="02020603050405020304" pitchFamily="18" charset="0"/>
              </a:rPr>
              <a:t>тетушки </a:t>
            </a:r>
            <a:r>
              <a:rPr lang="ru-RU" sz="1400" dirty="0" smtClean="0">
                <a:latin typeface="Times New Roman" panose="02020603050405020304" pitchFamily="18" charset="0"/>
                <a:cs typeface="Times New Roman" panose="02020603050405020304" pitchFamily="18" charset="0"/>
              </a:rPr>
              <a:t>совы» Мультфильмы </a:t>
            </a:r>
            <a:r>
              <a:rPr lang="ru-RU" sz="1400" dirty="0">
                <a:latin typeface="Times New Roman" panose="02020603050405020304" pitchFamily="18" charset="0"/>
                <a:cs typeface="Times New Roman" panose="02020603050405020304" pitchFamily="18" charset="0"/>
              </a:rPr>
              <a:t>по ПДД для </a:t>
            </a:r>
            <a:r>
              <a:rPr lang="ru-RU" sz="1400" dirty="0" smtClean="0">
                <a:latin typeface="Times New Roman" panose="02020603050405020304" pitchFamily="18" charset="0"/>
                <a:cs typeface="Times New Roman" panose="02020603050405020304" pitchFamily="18" charset="0"/>
              </a:rPr>
              <a:t>детей, которые вы можете посмотреть вместе со своим ребенком</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60743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 y="1"/>
            <a:ext cx="7561262" cy="10808499"/>
          </a:xfrm>
          <a:prstGeom prst="rect">
            <a:avLst/>
          </a:prstGeom>
        </p:spPr>
      </p:pic>
      <p:pic>
        <p:nvPicPr>
          <p:cNvPr id="5124" name="Picture 4" descr="http://raskras-ka.com/wp-content/uploads/Razvitie/PDD/raskraski-pravila-dorozhnogo-dvizheniya-34.GIF"/>
          <p:cNvPicPr>
            <a:picLocks noChangeAspect="1" noChangeArrowheads="1"/>
          </p:cNvPicPr>
          <p:nvPr/>
        </p:nvPicPr>
        <p:blipFill rotWithShape="1">
          <a:blip r:embed="rId4">
            <a:extLst>
              <a:ext uri="{28A0092B-C50C-407E-A947-70E740481C1C}">
                <a14:useLocalDpi xmlns:a14="http://schemas.microsoft.com/office/drawing/2010/main" val="0"/>
              </a:ext>
            </a:extLst>
          </a:blip>
          <a:srcRect l="4434" t="3297" r="7340" b="5598"/>
          <a:stretch/>
        </p:blipFill>
        <p:spPr bwMode="auto">
          <a:xfrm>
            <a:off x="1476375" y="2513140"/>
            <a:ext cx="4752528" cy="38623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6" name="Picture 6" descr="http://raskras-ka.com/wp-content/uploads/Razvitie/PDD/raskraski-pravila-dorozhnogo-dvizheniya-22.GIF"/>
          <p:cNvPicPr>
            <a:picLocks noChangeAspect="1" noChangeArrowheads="1"/>
          </p:cNvPicPr>
          <p:nvPr/>
        </p:nvPicPr>
        <p:blipFill rotWithShape="1">
          <a:blip r:embed="rId5">
            <a:extLst>
              <a:ext uri="{28A0092B-C50C-407E-A947-70E740481C1C}">
                <a14:useLocalDpi xmlns:a14="http://schemas.microsoft.com/office/drawing/2010/main" val="0"/>
              </a:ext>
            </a:extLst>
          </a:blip>
          <a:srcRect l="6552" t="7047" b="3378"/>
          <a:stretch/>
        </p:blipFill>
        <p:spPr bwMode="auto">
          <a:xfrm>
            <a:off x="1116335" y="6120755"/>
            <a:ext cx="5544616" cy="38378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77073" y="690223"/>
            <a:ext cx="6212871" cy="1255196"/>
          </a:xfrm>
        </p:spPr>
        <p:txBody>
          <a:bodyPr>
            <a:noAutofit/>
          </a:bodyPr>
          <a:lstStyle/>
          <a:p>
            <a:pPr lvl="0" fontAlgn="base">
              <a:spcAft>
                <a:spcPct val="0"/>
              </a:spcAft>
            </a:pPr>
            <a:r>
              <a:rPr lang="ru-RU" altLang="ru-RU" sz="3700" b="1" i="1" dirty="0">
                <a:solidFill>
                  <a:srgbClr val="002060"/>
                </a:solidFill>
                <a:latin typeface="Monotype Corsiva" panose="03010101010201010101" pitchFamily="66" charset="0"/>
                <a:ea typeface="+mn-ea"/>
                <a:cs typeface="Times New Roman" pitchFamily="18" charset="0"/>
              </a:rPr>
              <a:t>«Творим   вместе с детьми»</a:t>
            </a:r>
            <a:r>
              <a:rPr lang="ru-RU" altLang="ru-RU" sz="3700" i="1" dirty="0">
                <a:solidFill>
                  <a:srgbClr val="002060"/>
                </a:solidFill>
                <a:latin typeface="Monotype Corsiva" panose="03010101010201010101" pitchFamily="66" charset="0"/>
                <a:ea typeface="+mn-ea"/>
                <a:cs typeface="+mn-cs"/>
              </a:rPr>
              <a:t/>
            </a:r>
            <a:br>
              <a:rPr lang="ru-RU" altLang="ru-RU" sz="3700" i="1" dirty="0">
                <a:solidFill>
                  <a:srgbClr val="002060"/>
                </a:solidFill>
                <a:latin typeface="Monotype Corsiva" panose="03010101010201010101" pitchFamily="66" charset="0"/>
                <a:ea typeface="+mn-ea"/>
                <a:cs typeface="+mn-cs"/>
              </a:rPr>
            </a:br>
            <a:endParaRPr lang="ru-RU" sz="3700" dirty="0">
              <a:solidFill>
                <a:srgbClr val="002060"/>
              </a:solidFill>
              <a:latin typeface="Monotype Corsiva" panose="03010101010201010101" pitchFamily="66" charset="0"/>
            </a:endParaRPr>
          </a:p>
        </p:txBody>
      </p:sp>
      <p:sp>
        <p:nvSpPr>
          <p:cNvPr id="3" name="Объект 2"/>
          <p:cNvSpPr>
            <a:spLocks noGrp="1"/>
          </p:cNvSpPr>
          <p:nvPr>
            <p:ph sz="half" idx="1"/>
          </p:nvPr>
        </p:nvSpPr>
        <p:spPr>
          <a:xfrm>
            <a:off x="843124" y="2083358"/>
            <a:ext cx="2874499" cy="7565351"/>
          </a:xfrm>
        </p:spPr>
        <p:txBody>
          <a:bodyPr/>
          <a:lstStyle/>
          <a:p>
            <a:pPr marL="0" indent="0" algn="ctr" fontAlgn="base">
              <a:lnSpc>
                <a:spcPct val="150000"/>
              </a:lnSpc>
              <a:spcBef>
                <a:spcPct val="0"/>
              </a:spcBef>
              <a:spcAft>
                <a:spcPct val="0"/>
              </a:spcAft>
              <a:buNone/>
              <a:defRPr/>
            </a:pPr>
            <a:r>
              <a:rPr lang="ru-RU" sz="1600" dirty="0">
                <a:solidFill>
                  <a:prstClr val="black"/>
                </a:solidFill>
                <a:latin typeface="Times New Roman" pitchFamily="18" charset="0"/>
                <a:cs typeface="Times New Roman" pitchFamily="18" charset="0"/>
              </a:rPr>
              <a:t> </a:t>
            </a:r>
            <a:endParaRPr lang="ru-RU" dirty="0"/>
          </a:p>
        </p:txBody>
      </p:sp>
      <p:sp>
        <p:nvSpPr>
          <p:cNvPr id="5" name="TextBox 4"/>
          <p:cNvSpPr txBox="1"/>
          <p:nvPr/>
        </p:nvSpPr>
        <p:spPr>
          <a:xfrm>
            <a:off x="2259578" y="1296219"/>
            <a:ext cx="3496666" cy="998499"/>
          </a:xfrm>
          <a:prstGeom prst="rect">
            <a:avLst/>
          </a:prstGeom>
          <a:noFill/>
        </p:spPr>
        <p:txBody>
          <a:bodyPr wrap="square" lIns="104923" tIns="52461" rIns="104923" bIns="52461" rtlCol="0">
            <a:spAutoFit/>
          </a:bodyPr>
          <a:lstStyle/>
          <a:p>
            <a:pPr algn="ctr"/>
            <a:endParaRPr lang="ru-RU" sz="1600" b="1" dirty="0">
              <a:solidFill>
                <a:srgbClr val="7030A0"/>
              </a:solidFill>
              <a:latin typeface="Times New Roman" panose="02020603050405020304" pitchFamily="18" charset="0"/>
              <a:cs typeface="Times New Roman" panose="02020603050405020304" pitchFamily="18" charset="0"/>
            </a:endParaRPr>
          </a:p>
          <a:p>
            <a:pPr algn="ctr"/>
            <a:r>
              <a:rPr lang="ru-RU" sz="1400" b="1" dirty="0">
                <a:solidFill>
                  <a:srgbClr val="0070C0"/>
                </a:solidFill>
                <a:latin typeface="Times New Roman" panose="02020603050405020304" pitchFamily="18" charset="0"/>
                <a:cs typeface="Times New Roman" panose="02020603050405020304" pitchFamily="18" charset="0"/>
              </a:rPr>
              <a:t> Предложите детям раскрасить картинки. Только не забудьте объяснить их значение!</a:t>
            </a:r>
          </a:p>
        </p:txBody>
      </p:sp>
      <p:sp>
        <p:nvSpPr>
          <p:cNvPr id="8" name="Овальная выноска 7"/>
          <p:cNvSpPr/>
          <p:nvPr/>
        </p:nvSpPr>
        <p:spPr>
          <a:xfrm>
            <a:off x="2278077" y="1382730"/>
            <a:ext cx="3496666" cy="1019683"/>
          </a:xfrm>
          <a:prstGeom prst="wedgeEllipseCallout">
            <a:avLst>
              <a:gd name="adj1" fmla="val 54927"/>
              <a:gd name="adj2" fmla="val -23840"/>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08267" y="1080195"/>
            <a:ext cx="1312724" cy="1728192"/>
          </a:xfrm>
          <a:prstGeom prst="rect">
            <a:avLst/>
          </a:prstGeom>
        </p:spPr>
      </p:pic>
    </p:spTree>
    <p:extLst>
      <p:ext uri="{BB962C8B-B14F-4D97-AF65-F5344CB8AC3E}">
        <p14:creationId xmlns:p14="http://schemas.microsoft.com/office/powerpoint/2010/main" val="7892869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Объект 19"/>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534" y="-152665"/>
            <a:ext cx="7670847" cy="10954015"/>
          </a:xfrm>
        </p:spPr>
      </p:pic>
      <p:sp>
        <p:nvSpPr>
          <p:cNvPr id="4" name="Заголовок 3"/>
          <p:cNvSpPr>
            <a:spLocks noGrp="1"/>
          </p:cNvSpPr>
          <p:nvPr>
            <p:ph type="title"/>
          </p:nvPr>
        </p:nvSpPr>
        <p:spPr>
          <a:xfrm>
            <a:off x="546621" y="664158"/>
            <a:ext cx="6578255" cy="850595"/>
          </a:xfrm>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«Перекресток загадок»</a:t>
            </a:r>
          </a:p>
        </p:txBody>
      </p:sp>
      <p:sp>
        <p:nvSpPr>
          <p:cNvPr id="11" name="Прямоугольник 10"/>
          <p:cNvSpPr/>
          <p:nvPr/>
        </p:nvSpPr>
        <p:spPr>
          <a:xfrm>
            <a:off x="2034004" y="7824177"/>
            <a:ext cx="2540549" cy="363562"/>
          </a:xfrm>
          <a:prstGeom prst="rect">
            <a:avLst/>
          </a:prstGeom>
        </p:spPr>
        <p:txBody>
          <a:bodyPr wrap="square" lIns="104923" tIns="52461" rIns="104923" bIns="52461">
            <a:spAutoFit/>
          </a:bodyPr>
          <a:lstStyle/>
          <a:p>
            <a:pPr fontAlgn="base">
              <a:spcBef>
                <a:spcPct val="0"/>
              </a:spcBef>
              <a:spcAft>
                <a:spcPct val="0"/>
              </a:spcAft>
            </a:pPr>
            <a:r>
              <a:rPr lang="ru-RU" altLang="ru-RU" sz="1600" dirty="0">
                <a:solidFill>
                  <a:prstClr val="black"/>
                </a:solidFill>
                <a:latin typeface="Times New Roman" pitchFamily="18" charset="0"/>
                <a:cs typeface="Times New Roman" pitchFamily="18" charset="0"/>
              </a:rPr>
              <a:t> </a:t>
            </a:r>
            <a:endParaRPr lang="ru-RU" dirty="0">
              <a:solidFill>
                <a:prstClr val="black"/>
              </a:solidFill>
            </a:endParaRPr>
          </a:p>
        </p:txBody>
      </p:sp>
      <p:sp>
        <p:nvSpPr>
          <p:cNvPr id="18" name="Объект 17"/>
          <p:cNvSpPr>
            <a:spLocks noGrp="1"/>
          </p:cNvSpPr>
          <p:nvPr>
            <p:ph sz="half" idx="1"/>
          </p:nvPr>
        </p:nvSpPr>
        <p:spPr>
          <a:xfrm>
            <a:off x="962209" y="1344917"/>
            <a:ext cx="3612344" cy="8478849"/>
          </a:xfrm>
        </p:spPr>
        <p:txBody>
          <a:bodyPr>
            <a:normAutofit/>
          </a:bodyPr>
          <a:lstStyle/>
          <a:p>
            <a:pPr marL="0" indent="0">
              <a:lnSpc>
                <a:spcPct val="150000"/>
              </a:lnSpc>
              <a:buNone/>
            </a:pPr>
            <a:endParaRPr lang="ru-RU" sz="1600" dirty="0">
              <a:latin typeface="Times New Roman"/>
              <a:ea typeface="Times New Roman"/>
            </a:endParaRPr>
          </a:p>
          <a:p>
            <a:pPr marL="0" indent="0">
              <a:lnSpc>
                <a:spcPct val="150000"/>
              </a:lnSpc>
              <a:buNone/>
            </a:pPr>
            <a:endParaRPr lang="ru-RU" sz="1600" dirty="0">
              <a:latin typeface="Times New Roman"/>
              <a:ea typeface="Times New Roman"/>
            </a:endParaRPr>
          </a:p>
          <a:p>
            <a:pPr marL="0" indent="0">
              <a:lnSpc>
                <a:spcPct val="150000"/>
              </a:lnSpc>
              <a:buNone/>
            </a:pPr>
            <a:endParaRPr lang="ru-RU" sz="1500" dirty="0">
              <a:latin typeface="Times New Roman" panose="02020603050405020304" pitchFamily="18" charset="0"/>
              <a:cs typeface="Times New Roman" panose="02020603050405020304" pitchFamily="18" charset="0"/>
            </a:endParaRPr>
          </a:p>
          <a:p>
            <a:pPr marL="0" indent="0">
              <a:lnSpc>
                <a:spcPct val="150000"/>
              </a:lnSpc>
              <a:buNone/>
            </a:pPr>
            <a:endParaRPr lang="ru-RU" sz="1700" dirty="0">
              <a:latin typeface="Times New Roman"/>
              <a:ea typeface="Times New Roman"/>
            </a:endParaRPr>
          </a:p>
          <a:p>
            <a:pPr marL="0" indent="0">
              <a:buNone/>
            </a:pPr>
            <a:endParaRPr lang="ru-RU" sz="16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1908424" y="1190571"/>
            <a:ext cx="4400012" cy="799829"/>
          </a:xfrm>
          <a:prstGeom prst="rect">
            <a:avLst/>
          </a:prstGeom>
          <a:noFill/>
        </p:spPr>
        <p:txBody>
          <a:bodyPr wrap="square" lIns="104923" tIns="52461" rIns="104923" bIns="52461" rtlCol="0">
            <a:spAutoFit/>
          </a:bodyPr>
          <a:lstStyle/>
          <a:p>
            <a:pPr algn="ctr"/>
            <a:endParaRPr lang="ru-RU" sz="1600" b="1" dirty="0">
              <a:solidFill>
                <a:srgbClr val="FF0000"/>
              </a:solidFill>
              <a:latin typeface="Times New Roman" panose="02020603050405020304" pitchFamily="18" charset="0"/>
              <a:cs typeface="Times New Roman" panose="02020603050405020304" pitchFamily="18" charset="0"/>
            </a:endParaRPr>
          </a:p>
          <a:p>
            <a:pPr algn="ctr"/>
            <a:r>
              <a:rPr lang="ru-RU" sz="1400" b="1" dirty="0">
                <a:solidFill>
                  <a:srgbClr val="0070C0"/>
                </a:solidFill>
                <a:latin typeface="Times New Roman" panose="02020603050405020304" pitchFamily="18" charset="0"/>
                <a:cs typeface="Times New Roman" panose="02020603050405020304" pitchFamily="18" charset="0"/>
              </a:rPr>
              <a:t>А, теперь, ребята, я  вам загадаю загадки, </a:t>
            </a:r>
          </a:p>
          <a:p>
            <a:pPr algn="ctr"/>
            <a:r>
              <a:rPr lang="ru-RU" sz="1400" b="1" dirty="0">
                <a:solidFill>
                  <a:srgbClr val="0070C0"/>
                </a:solidFill>
                <a:latin typeface="Times New Roman" panose="02020603050405020304" pitchFamily="18" charset="0"/>
                <a:cs typeface="Times New Roman" panose="02020603050405020304" pitchFamily="18" charset="0"/>
              </a:rPr>
              <a:t>а вы их отгадайте!</a:t>
            </a:r>
          </a:p>
        </p:txBody>
      </p:sp>
      <p:sp>
        <p:nvSpPr>
          <p:cNvPr id="3" name="Прямоугольник 2"/>
          <p:cNvSpPr/>
          <p:nvPr/>
        </p:nvSpPr>
        <p:spPr>
          <a:xfrm>
            <a:off x="922514" y="7442102"/>
            <a:ext cx="3016902" cy="475279"/>
          </a:xfrm>
          <a:prstGeom prst="rect">
            <a:avLst/>
          </a:prstGeom>
        </p:spPr>
        <p:txBody>
          <a:bodyPr wrap="square" lIns="104923" tIns="52461" rIns="104923" bIns="52461">
            <a:spAutoFit/>
          </a:bodyPr>
          <a:lstStyle/>
          <a:p>
            <a:pPr>
              <a:lnSpc>
                <a:spcPct val="150000"/>
              </a:lnSpc>
              <a:tabLst>
                <a:tab pos="1125718" algn="l"/>
              </a:tabLst>
            </a:pPr>
            <a:endParaRPr lang="ru-RU" sz="1600" dirty="0">
              <a:solidFill>
                <a:srgbClr val="0070C0"/>
              </a:solidFill>
            </a:endParaRPr>
          </a:p>
        </p:txBody>
      </p:sp>
      <p:sp>
        <p:nvSpPr>
          <p:cNvPr id="5" name="Овальная выноска 4"/>
          <p:cNvSpPr/>
          <p:nvPr/>
        </p:nvSpPr>
        <p:spPr>
          <a:xfrm>
            <a:off x="2196456" y="1344917"/>
            <a:ext cx="3744851" cy="626285"/>
          </a:xfrm>
          <a:prstGeom prst="wedgeEllipseCallout">
            <a:avLst>
              <a:gd name="adj1" fmla="val 55093"/>
              <a:gd name="adj2" fmla="val -42795"/>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6146" name="Picture 2" descr="http://detskiy-sad.com/wp-content/uploads/2012/02/stend-pravila-dorojnogo-dvigeniya-zagadki.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5067" y="2763863"/>
            <a:ext cx="5799799" cy="7101308"/>
          </a:xfrm>
          <a:prstGeom prst="rect">
            <a:avLst/>
          </a:prstGeom>
          <a:noFill/>
          <a:extLst>
            <a:ext uri="{909E8E84-426E-40DD-AFC4-6F175D3DCCD1}">
              <a14:hiddenFill xmlns:a14="http://schemas.microsoft.com/office/drawing/2010/main">
                <a:solidFill>
                  <a:srgbClr val="FFFFFF"/>
                </a:solidFill>
              </a14:hiddenFill>
            </a:ext>
          </a:extLst>
        </p:spPr>
      </p:pic>
      <p:pic>
        <p:nvPicPr>
          <p:cNvPr id="14" name="Рисунок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4847" y="720155"/>
            <a:ext cx="1430893" cy="2043708"/>
          </a:xfrm>
          <a:prstGeom prst="rect">
            <a:avLst/>
          </a:prstGeom>
        </p:spPr>
      </p:pic>
    </p:spTree>
    <p:extLst>
      <p:ext uri="{BB962C8B-B14F-4D97-AF65-F5344CB8AC3E}">
        <p14:creationId xmlns:p14="http://schemas.microsoft.com/office/powerpoint/2010/main" val="42726053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 y="-31761"/>
            <a:ext cx="7561263" cy="10967248"/>
          </a:xfrm>
        </p:spPr>
      </p:pic>
      <p:sp>
        <p:nvSpPr>
          <p:cNvPr id="2" name="Заголовок 1"/>
          <p:cNvSpPr>
            <a:spLocks noGrp="1"/>
          </p:cNvSpPr>
          <p:nvPr>
            <p:ph type="title"/>
          </p:nvPr>
        </p:nvSpPr>
        <p:spPr>
          <a:xfrm>
            <a:off x="1001906" y="761074"/>
            <a:ext cx="5081098" cy="850595"/>
          </a:xfrm>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«Поэтическая страничка»</a:t>
            </a:r>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6427" y="592392"/>
            <a:ext cx="1366445" cy="1916760"/>
          </a:xfrm>
          <a:prstGeom prst="rect">
            <a:avLst/>
          </a:prstGeom>
        </p:spPr>
      </p:pic>
      <p:sp>
        <p:nvSpPr>
          <p:cNvPr id="3" name="TextBox 2"/>
          <p:cNvSpPr txBox="1"/>
          <p:nvPr/>
        </p:nvSpPr>
        <p:spPr>
          <a:xfrm>
            <a:off x="2113393" y="1788367"/>
            <a:ext cx="3334472" cy="545337"/>
          </a:xfrm>
          <a:prstGeom prst="rect">
            <a:avLst/>
          </a:prstGeom>
          <a:noFill/>
        </p:spPr>
        <p:txBody>
          <a:bodyPr wrap="square" lIns="104923" tIns="52461" rIns="104923" bIns="52461" rtlCol="0">
            <a:spAutoFit/>
          </a:bodyPr>
          <a:lstStyle/>
          <a:p>
            <a:pPr algn="ctr"/>
            <a:r>
              <a:rPr lang="ru-RU" sz="1400" b="1" dirty="0">
                <a:solidFill>
                  <a:srgbClr val="0070C0"/>
                </a:solidFill>
                <a:latin typeface="Times New Roman" panose="02020603050405020304" pitchFamily="18" charset="0"/>
                <a:cs typeface="Times New Roman" panose="02020603050405020304" pitchFamily="18" charset="0"/>
              </a:rPr>
              <a:t>А это стихи, которые сочинили наши воспитатели</a:t>
            </a:r>
          </a:p>
        </p:txBody>
      </p:sp>
      <p:sp>
        <p:nvSpPr>
          <p:cNvPr id="6" name="Овальная выноска 5"/>
          <p:cNvSpPr/>
          <p:nvPr/>
        </p:nvSpPr>
        <p:spPr>
          <a:xfrm>
            <a:off x="2113393" y="1593209"/>
            <a:ext cx="3309760" cy="935654"/>
          </a:xfrm>
          <a:prstGeom prst="wedgeEllipseCallout">
            <a:avLst>
              <a:gd name="adj1" fmla="val 64923"/>
              <a:gd name="adj2" fmla="val -46042"/>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11" name="Прямоугольник 10"/>
          <p:cNvSpPr/>
          <p:nvPr/>
        </p:nvSpPr>
        <p:spPr>
          <a:xfrm>
            <a:off x="1001906" y="2509153"/>
            <a:ext cx="5636843" cy="363562"/>
          </a:xfrm>
          <a:prstGeom prst="rect">
            <a:avLst/>
          </a:prstGeom>
        </p:spPr>
        <p:txBody>
          <a:bodyPr wrap="square" lIns="104927" tIns="52464" rIns="104927" bIns="52464">
            <a:spAutoFit/>
          </a:bodyPr>
          <a:lstStyle/>
          <a:p>
            <a:r>
              <a:rPr lang="ru-RU" sz="1600" dirty="0">
                <a:solidFill>
                  <a:prstClr val="black"/>
                </a:solidFill>
                <a:latin typeface="Times New Roman" panose="02020603050405020304" pitchFamily="18" charset="0"/>
                <a:cs typeface="Times New Roman" panose="02020603050405020304" pitchFamily="18" charset="0"/>
              </a:rPr>
              <a:t>                                       </a:t>
            </a:r>
          </a:p>
        </p:txBody>
      </p:sp>
      <p:sp>
        <p:nvSpPr>
          <p:cNvPr id="4" name="Прямоугольник 3"/>
          <p:cNvSpPr/>
          <p:nvPr/>
        </p:nvSpPr>
        <p:spPr>
          <a:xfrm>
            <a:off x="1001906" y="2723203"/>
            <a:ext cx="3778250" cy="954107"/>
          </a:xfrm>
          <a:prstGeom prst="rect">
            <a:avLst/>
          </a:prstGeom>
        </p:spPr>
        <p:txBody>
          <a:bodyPr>
            <a:spAutoFit/>
          </a:bodyPr>
          <a:lstStyle/>
          <a:p>
            <a:r>
              <a:rPr lang="ru-RU" sz="1400" dirty="0">
                <a:latin typeface="Times New Roman" panose="02020603050405020304" pitchFamily="18" charset="0"/>
                <a:cs typeface="Times New Roman" panose="02020603050405020304" pitchFamily="18" charset="0"/>
              </a:rPr>
              <a:t>Знает каждый из детей,</a:t>
            </a:r>
          </a:p>
          <a:p>
            <a:r>
              <a:rPr lang="ru-RU" sz="1400" dirty="0">
                <a:latin typeface="Times New Roman" panose="02020603050405020304" pitchFamily="18" charset="0"/>
                <a:cs typeface="Times New Roman" panose="02020603050405020304" pitchFamily="18" charset="0"/>
              </a:rPr>
              <a:t>Нету правила мудрей:</a:t>
            </a:r>
          </a:p>
          <a:p>
            <a:r>
              <a:rPr lang="ru-RU" sz="1400" dirty="0">
                <a:latin typeface="Times New Roman" panose="02020603050405020304" pitchFamily="18" charset="0"/>
                <a:cs typeface="Times New Roman" panose="02020603050405020304" pitchFamily="18" charset="0"/>
              </a:rPr>
              <a:t>«Правила дорожные</a:t>
            </a:r>
          </a:p>
          <a:p>
            <a:r>
              <a:rPr lang="ru-RU" sz="1400" dirty="0">
                <a:latin typeface="Times New Roman" panose="02020603050405020304" pitchFamily="18" charset="0"/>
                <a:cs typeface="Times New Roman" panose="02020603050405020304" pitchFamily="18" charset="0"/>
              </a:rPr>
              <a:t>Соблюдать положено!»</a:t>
            </a:r>
          </a:p>
        </p:txBody>
      </p:sp>
      <p:pic>
        <p:nvPicPr>
          <p:cNvPr id="7170" name="Picture 2" descr="http://ped-kopilka.ru/upload/blogs2/2016/12/45864_d67d7549facb4d9dab34b20354ad27ec.jp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54170" y="4320555"/>
            <a:ext cx="1857779" cy="107059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014279" y="4320555"/>
            <a:ext cx="3778250" cy="954107"/>
          </a:xfrm>
          <a:prstGeom prst="rect">
            <a:avLst/>
          </a:prstGeom>
        </p:spPr>
        <p:txBody>
          <a:bodyPr>
            <a:spAutoFit/>
          </a:bodyPr>
          <a:lstStyle/>
          <a:p>
            <a:r>
              <a:rPr lang="ru-RU" sz="1400" dirty="0">
                <a:latin typeface="Times New Roman" panose="02020603050405020304" pitchFamily="18" charset="0"/>
                <a:cs typeface="Times New Roman" panose="02020603050405020304" pitchFamily="18" charset="0"/>
              </a:rPr>
              <a:t>Каждый юный пешеход</a:t>
            </a:r>
          </a:p>
          <a:p>
            <a:r>
              <a:rPr lang="ru-RU" sz="1400" dirty="0">
                <a:latin typeface="Times New Roman" panose="02020603050405020304" pitchFamily="18" charset="0"/>
                <a:cs typeface="Times New Roman" panose="02020603050405020304" pitchFamily="18" charset="0"/>
              </a:rPr>
              <a:t>Пешеходный переход</a:t>
            </a:r>
          </a:p>
          <a:p>
            <a:r>
              <a:rPr lang="ru-RU" sz="1400" dirty="0">
                <a:latin typeface="Times New Roman" panose="02020603050405020304" pitchFamily="18" charset="0"/>
                <a:cs typeface="Times New Roman" panose="02020603050405020304" pitchFamily="18" charset="0"/>
              </a:rPr>
              <a:t>Или «зебру» должен знать</a:t>
            </a:r>
          </a:p>
          <a:p>
            <a:r>
              <a:rPr lang="ru-RU" sz="1400" dirty="0">
                <a:latin typeface="Times New Roman" panose="02020603050405020304" pitchFamily="18" charset="0"/>
                <a:cs typeface="Times New Roman" panose="02020603050405020304" pitchFamily="18" charset="0"/>
              </a:rPr>
              <a:t>И по ней только шагать.</a:t>
            </a:r>
          </a:p>
        </p:txBody>
      </p:sp>
      <p:pic>
        <p:nvPicPr>
          <p:cNvPr id="7172" name="Picture 4" descr="http://ped-kopilka.ru/upload/blogs2/2016/12/45864_b26ad66eb83ce461ba0cd715e0b7a327.jpg.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54169" y="2742913"/>
            <a:ext cx="1857779" cy="118355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1001906" y="5904731"/>
            <a:ext cx="3778250" cy="954107"/>
          </a:xfrm>
          <a:prstGeom prst="rect">
            <a:avLst/>
          </a:prstGeom>
        </p:spPr>
        <p:txBody>
          <a:bodyPr>
            <a:spAutoFit/>
          </a:bodyPr>
          <a:lstStyle/>
          <a:p>
            <a:r>
              <a:rPr lang="ru-RU" sz="1400" dirty="0">
                <a:latin typeface="Times New Roman" panose="02020603050405020304" pitchFamily="18" charset="0"/>
                <a:cs typeface="Times New Roman" panose="02020603050405020304" pitchFamily="18" charset="0"/>
              </a:rPr>
              <a:t>Есть подземный переход</a:t>
            </a:r>
          </a:p>
          <a:p>
            <a:r>
              <a:rPr lang="ru-RU" sz="1400" dirty="0">
                <a:latin typeface="Times New Roman" panose="02020603050405020304" pitchFamily="18" charset="0"/>
                <a:cs typeface="Times New Roman" panose="02020603050405020304" pitchFamily="18" charset="0"/>
              </a:rPr>
              <a:t>И надземный переход.</a:t>
            </a:r>
          </a:p>
          <a:p>
            <a:r>
              <a:rPr lang="ru-RU" sz="1400" dirty="0">
                <a:latin typeface="Times New Roman" panose="02020603050405020304" pitchFamily="18" charset="0"/>
                <a:cs typeface="Times New Roman" panose="02020603050405020304" pitchFamily="18" charset="0"/>
              </a:rPr>
              <a:t>По нему идем мы смело</a:t>
            </a:r>
          </a:p>
          <a:p>
            <a:r>
              <a:rPr lang="ru-RU" sz="1400" dirty="0">
                <a:latin typeface="Times New Roman" panose="02020603050405020304" pitchFamily="18" charset="0"/>
                <a:cs typeface="Times New Roman" panose="02020603050405020304" pitchFamily="18" charset="0"/>
              </a:rPr>
              <a:t>От машин он сбережет!</a:t>
            </a:r>
          </a:p>
        </p:txBody>
      </p:sp>
      <p:pic>
        <p:nvPicPr>
          <p:cNvPr id="7174" name="Picture 6" descr="http://ped-kopilka.ru/upload/blogs2/2016/12/45864_a55e0369de789820f5338a8cc1a6636b.jpg.jpg"/>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rcRect l="3415"/>
          <a:stretch/>
        </p:blipFill>
        <p:spPr bwMode="auto">
          <a:xfrm>
            <a:off x="3954158" y="5904731"/>
            <a:ext cx="2487717" cy="1364075"/>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1070522" y="7560915"/>
            <a:ext cx="3778250" cy="1815882"/>
          </a:xfrm>
          <a:prstGeom prst="rect">
            <a:avLst/>
          </a:prstGeom>
        </p:spPr>
        <p:txBody>
          <a:bodyPr>
            <a:spAutoFit/>
          </a:bodyPr>
          <a:lstStyle/>
          <a:p>
            <a:r>
              <a:rPr lang="ru-RU" sz="1400" dirty="0">
                <a:latin typeface="Times New Roman" panose="02020603050405020304" pitchFamily="18" charset="0"/>
                <a:cs typeface="Times New Roman" panose="02020603050405020304" pitchFamily="18" charset="0"/>
              </a:rPr>
              <a:t>Красный - «Стой!» «Готовься!» - желтый.</a:t>
            </a:r>
          </a:p>
          <a:p>
            <a:r>
              <a:rPr lang="ru-RU" sz="1400" dirty="0">
                <a:latin typeface="Times New Roman" panose="02020603050405020304" pitchFamily="18" charset="0"/>
                <a:cs typeface="Times New Roman" panose="02020603050405020304" pitchFamily="18" charset="0"/>
              </a:rPr>
              <a:t>А зеленый свет - «Иди!»</a:t>
            </a:r>
          </a:p>
          <a:p>
            <a:r>
              <a:rPr lang="ru-RU" sz="1400" dirty="0">
                <a:latin typeface="Times New Roman" panose="02020603050405020304" pitchFamily="18" charset="0"/>
                <a:cs typeface="Times New Roman" panose="02020603050405020304" pitchFamily="18" charset="0"/>
              </a:rPr>
              <a:t>Будь внимательным и стойким,</a:t>
            </a:r>
          </a:p>
          <a:p>
            <a:r>
              <a:rPr lang="ru-RU" sz="1400" dirty="0">
                <a:latin typeface="Times New Roman" panose="02020603050405020304" pitchFamily="18" charset="0"/>
                <a:cs typeface="Times New Roman" panose="02020603050405020304" pitchFamily="18" charset="0"/>
              </a:rPr>
              <a:t>Не беги — сигнала жди</a:t>
            </a:r>
            <a:r>
              <a:rPr lang="ru-RU" sz="1400" dirty="0" smtClean="0">
                <a:latin typeface="Times New Roman" panose="02020603050405020304" pitchFamily="18" charset="0"/>
                <a:cs typeface="Times New Roman" panose="02020603050405020304" pitchFamily="18" charset="0"/>
              </a:rPr>
              <a:t>!</a:t>
            </a: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Внештатный инспектор по ПДД Галимова Л.Р.</a:t>
            </a:r>
            <a:endParaRPr lang="ru-RU" sz="1400" dirty="0">
              <a:latin typeface="Times New Roman" panose="02020603050405020304" pitchFamily="18" charset="0"/>
              <a:cs typeface="Times New Roman" panose="02020603050405020304" pitchFamily="18" charset="0"/>
            </a:endParaRPr>
          </a:p>
        </p:txBody>
      </p:sp>
      <p:pic>
        <p:nvPicPr>
          <p:cNvPr id="7176" name="Picture 8" descr="http://ped-kopilka.ru/upload/blogs2/2016/12/45864_07ce8df535d3a2653ce36d79e18e7ccf.jpg.jp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698" b="98837" l="8000" r="90000"/>
                    </a14:imgEffect>
                  </a14:imgLayer>
                </a14:imgProps>
              </a:ext>
              <a:ext uri="{28A0092B-C50C-407E-A947-70E740481C1C}">
                <a14:useLocalDpi xmlns:a14="http://schemas.microsoft.com/office/drawing/2010/main" val="0"/>
              </a:ext>
            </a:extLst>
          </a:blip>
          <a:srcRect/>
          <a:stretch>
            <a:fillRect/>
          </a:stretch>
        </p:blipFill>
        <p:spPr bwMode="auto">
          <a:xfrm>
            <a:off x="4254170" y="7560915"/>
            <a:ext cx="2643633"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7419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 y="-125261"/>
            <a:ext cx="7561262" cy="10968541"/>
          </a:xfrm>
          <a:prstGeom prst="rect">
            <a:avLst/>
          </a:prstGeom>
        </p:spPr>
      </p:pic>
      <p:sp>
        <p:nvSpPr>
          <p:cNvPr id="2057" name="Прямоугольник 15"/>
          <p:cNvSpPr>
            <a:spLocks noChangeArrowheads="1"/>
          </p:cNvSpPr>
          <p:nvPr/>
        </p:nvSpPr>
        <p:spPr bwMode="auto">
          <a:xfrm>
            <a:off x="843121" y="3456057"/>
            <a:ext cx="2779326" cy="618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
            </a:r>
            <a:br>
              <a:rPr lang="ru-RU" altLang="ru-RU" sz="1600" dirty="0">
                <a:solidFill>
                  <a:prstClr val="black"/>
                </a:solidFill>
                <a:latin typeface="Times New Roman" pitchFamily="18" charset="0"/>
                <a:cs typeface="Times New Roman" pitchFamily="18" charset="0"/>
              </a:rPr>
            </a:br>
            <a:endParaRPr lang="ru-RU" altLang="ru-RU" sz="1600" dirty="0">
              <a:solidFill>
                <a:prstClr val="black"/>
              </a:solidFill>
              <a:latin typeface="Arial" charset="0"/>
            </a:endParaRPr>
          </a:p>
        </p:txBody>
      </p:sp>
      <p:sp>
        <p:nvSpPr>
          <p:cNvPr id="2058" name="Прямоугольник 3"/>
          <p:cNvSpPr>
            <a:spLocks noChangeArrowheads="1"/>
          </p:cNvSpPr>
          <p:nvPr/>
        </p:nvSpPr>
        <p:spPr bwMode="auto">
          <a:xfrm>
            <a:off x="4018671" y="3019127"/>
            <a:ext cx="3542592" cy="436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a:solidFill>
                  <a:prstClr val="black"/>
                </a:solidFill>
                <a:latin typeface="Arial" charset="0"/>
              </a:rPr>
              <a:t> </a:t>
            </a:r>
            <a:r>
              <a:rPr lang="ru-RU" altLang="ru-RU" sz="1600">
                <a:solidFill>
                  <a:prstClr val="black"/>
                </a:solidFill>
                <a:latin typeface="Times New Roman" pitchFamily="18" charset="0"/>
                <a:cs typeface="Times New Roman" pitchFamily="18" charset="0"/>
              </a:rPr>
              <a:t> </a:t>
            </a:r>
          </a:p>
        </p:txBody>
      </p:sp>
      <p:pic>
        <p:nvPicPr>
          <p:cNvPr id="2069" name="Рисунок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8609" y="824500"/>
            <a:ext cx="1531481" cy="1326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normAutofit/>
          </a:bodyPr>
          <a:lstStyle/>
          <a:p>
            <a:r>
              <a:rPr lang="ru-RU" sz="3700" b="1" dirty="0">
                <a:solidFill>
                  <a:srgbClr val="002060"/>
                </a:solidFill>
                <a:latin typeface="Monotype Corsiva" panose="03010101010201010101" pitchFamily="66" charset="0"/>
              </a:rPr>
              <a:t>«Советы родителям»</a:t>
            </a:r>
          </a:p>
        </p:txBody>
      </p:sp>
      <p:sp>
        <p:nvSpPr>
          <p:cNvPr id="10" name="Объект 9"/>
          <p:cNvSpPr>
            <a:spLocks noGrp="1"/>
          </p:cNvSpPr>
          <p:nvPr>
            <p:ph sz="half" idx="1"/>
          </p:nvPr>
        </p:nvSpPr>
        <p:spPr>
          <a:xfrm>
            <a:off x="787302" y="2765738"/>
            <a:ext cx="2955829" cy="7128391"/>
          </a:xfrm>
        </p:spPr>
        <p:txBody>
          <a:bodyPr>
            <a:normAutofit/>
          </a:bodyPr>
          <a:lstStyle/>
          <a:p>
            <a:pPr marL="0" lvl="0" indent="0" algn="just">
              <a:spcBef>
                <a:spcPts val="0"/>
              </a:spcBef>
              <a:buNone/>
            </a:pPr>
            <a:r>
              <a:rPr lang="ru-RU" sz="1400" dirty="0">
                <a:latin typeface="Times New Roman" panose="02020603050405020304" pitchFamily="18" charset="0"/>
                <a:cs typeface="Times New Roman" panose="02020603050405020304" pitchFamily="18" charset="0"/>
              </a:rPr>
              <a:t>Зимой день короче. Темнеет рано и очень быстро. В сумерках и в темноте значительно ухудшается видимость. В темноте легко ошибиться в определении расстояния, как до едущего автомобиля, так и до неподвижных предметов. Часто близкие предметы кажутся далёкими. А далёкие – близкими. Случаются зрительные обманы: неподвижный предмет можно принять как движущийся, и наоборот.</a:t>
            </a:r>
          </a:p>
          <a:p>
            <a:pPr marL="0" lvl="0" indent="0" algn="just">
              <a:spcBef>
                <a:spcPts val="0"/>
              </a:spcBef>
              <a:buNone/>
            </a:pPr>
            <a:r>
              <a:rPr lang="ru-RU" sz="1400" dirty="0">
                <a:latin typeface="Times New Roman" panose="02020603050405020304" pitchFamily="18" charset="0"/>
                <a:cs typeface="Times New Roman" panose="02020603050405020304" pitchFamily="18" charset="0"/>
              </a:rPr>
              <a:t>Поэтому в сумерках и темноте будьте особенно внимательны. Переходите только по подземным, надземным или регулируемым переходам. А в случае их отсутствия – при переходе увеличьте безопасное расстояние до автомобиля.</a:t>
            </a:r>
          </a:p>
          <a:p>
            <a:pPr marL="0" lvl="0" indent="0" algn="just">
              <a:spcBef>
                <a:spcPts val="0"/>
              </a:spcBef>
              <a:buNone/>
            </a:pPr>
            <a:r>
              <a:rPr lang="ru-RU" sz="1400" dirty="0">
                <a:latin typeface="Times New Roman" panose="02020603050405020304" pitchFamily="18" charset="0"/>
                <a:cs typeface="Times New Roman" panose="02020603050405020304" pitchFamily="18" charset="0"/>
              </a:rPr>
              <a:t>Во избежание несчастных случаев на дороге с Вами и Вашими детьми, необходимо:</a:t>
            </a:r>
          </a:p>
          <a:p>
            <a:pPr marL="0" lvl="0" indent="0" algn="just">
              <a:spcBef>
                <a:spcPts val="0"/>
              </a:spcBef>
              <a:buNone/>
            </a:pPr>
            <a:r>
              <a:rPr lang="ru-RU" sz="1400" dirty="0">
                <a:latin typeface="Times New Roman" panose="02020603050405020304" pitchFamily="18" charset="0"/>
                <a:cs typeface="Times New Roman" panose="02020603050405020304" pitchFamily="18" charset="0"/>
              </a:rPr>
              <a:t>1) Систематически повторять с ребёнком основные Правила Дорожного Движения;</a:t>
            </a:r>
          </a:p>
          <a:p>
            <a:pPr marL="0" lvl="0" indent="0" algn="just">
              <a:spcBef>
                <a:spcPts val="0"/>
              </a:spcBef>
              <a:buNone/>
            </a:pPr>
            <a:r>
              <a:rPr lang="ru-RU" sz="1400" dirty="0">
                <a:latin typeface="Times New Roman" panose="02020603050405020304" pitchFamily="18" charset="0"/>
                <a:cs typeface="Times New Roman" panose="02020603050405020304" pitchFamily="18" charset="0"/>
              </a:rPr>
              <a:t>2) Усилить контроль за поведением детей на улице;</a:t>
            </a:r>
          </a:p>
          <a:p>
            <a:pPr marL="0" lvl="0" indent="0" algn="just">
              <a:spcBef>
                <a:spcPts val="0"/>
              </a:spcBef>
              <a:buNone/>
            </a:pPr>
            <a:endParaRPr lang="ru-RU" sz="1400" dirty="0">
              <a:latin typeface="Times New Roman" panose="02020603050405020304" pitchFamily="18" charset="0"/>
              <a:cs typeface="Times New Roman" panose="02020603050405020304" pitchFamily="18" charset="0"/>
            </a:endParaRPr>
          </a:p>
        </p:txBody>
      </p:sp>
      <p:sp>
        <p:nvSpPr>
          <p:cNvPr id="11" name="Объект 10"/>
          <p:cNvSpPr>
            <a:spLocks noGrp="1"/>
          </p:cNvSpPr>
          <p:nvPr>
            <p:ph sz="half" idx="2"/>
          </p:nvPr>
        </p:nvSpPr>
        <p:spPr>
          <a:xfrm>
            <a:off x="3809256" y="2745497"/>
            <a:ext cx="2983057" cy="7128391"/>
          </a:xfrm>
        </p:spPr>
        <p:txBody>
          <a:bodyPr>
            <a:normAutofit/>
          </a:bodyPr>
          <a:lstStyle/>
          <a:p>
            <a:pPr marL="0" indent="0">
              <a:buNone/>
            </a:pPr>
            <a:r>
              <a:rPr lang="ru-RU" sz="1400" dirty="0">
                <a:latin typeface="Times New Roman" panose="02020603050405020304" pitchFamily="18" charset="0"/>
                <a:cs typeface="Times New Roman" panose="02020603050405020304" pitchFamily="18" charset="0"/>
              </a:rPr>
              <a:t>3) При использовании личного автотранспорта пристёгиваться ремнями безопасности, а также использовать ремни безопасности и другие удерживающие устройства при перевозке детей;</a:t>
            </a:r>
          </a:p>
          <a:p>
            <a:pPr marL="0" indent="0">
              <a:buNone/>
            </a:pPr>
            <a:r>
              <a:rPr lang="ru-RU" sz="1400" dirty="0">
                <a:latin typeface="Times New Roman" panose="02020603050405020304" pitchFamily="18" charset="0"/>
                <a:cs typeface="Times New Roman" panose="02020603050405020304" pitchFamily="18" charset="0"/>
              </a:rPr>
              <a:t>4) Личным примером учить детей соблюдать Правила Дорожного Движения и осторожность на улице.</a:t>
            </a:r>
          </a:p>
          <a:p>
            <a:pPr marL="0" indent="0">
              <a:buNone/>
            </a:pPr>
            <a:r>
              <a:rPr lang="ru-RU" sz="1400" dirty="0">
                <a:latin typeface="Times New Roman" panose="02020603050405020304" pitchFamily="18" charset="0"/>
                <a:cs typeface="Times New Roman" panose="02020603050405020304" pitchFamily="18" charset="0"/>
              </a:rPr>
              <a:t>ПОМНИТЕ:</a:t>
            </a:r>
          </a:p>
          <a:p>
            <a:pPr marL="0" indent="0">
              <a:buNone/>
            </a:pPr>
            <a:r>
              <a:rPr lang="ru-RU" sz="1400" dirty="0">
                <a:latin typeface="Times New Roman" panose="02020603050405020304" pitchFamily="18" charset="0"/>
                <a:cs typeface="Times New Roman" panose="02020603050405020304" pitchFamily="18" charset="0"/>
              </a:rPr>
              <a:t>Количество мест закрытого обзора зимой становится больше. Мешают увидеть приближающийся транспорт:</a:t>
            </a:r>
          </a:p>
          <a:p>
            <a:pPr marL="0" indent="0">
              <a:buNone/>
            </a:pPr>
            <a:r>
              <a:rPr lang="ru-RU" sz="1400" dirty="0">
                <a:latin typeface="Times New Roman" panose="02020603050405020304" pitchFamily="18" charset="0"/>
                <a:cs typeface="Times New Roman" panose="02020603050405020304" pitchFamily="18" charset="0"/>
              </a:rPr>
              <a:t>1) сугробы на обочине;</a:t>
            </a:r>
          </a:p>
          <a:p>
            <a:pPr marL="0" indent="0">
              <a:buNone/>
            </a:pPr>
            <a:r>
              <a:rPr lang="ru-RU" sz="1400" dirty="0">
                <a:latin typeface="Times New Roman" panose="02020603050405020304" pitchFamily="18" charset="0"/>
                <a:cs typeface="Times New Roman" panose="02020603050405020304" pitchFamily="18" charset="0"/>
              </a:rPr>
              <a:t>2) сужение дороги из-за неубранного снега;</a:t>
            </a:r>
          </a:p>
          <a:p>
            <a:pPr marL="0" indent="0">
              <a:buNone/>
            </a:pPr>
            <a:r>
              <a:rPr lang="ru-RU" sz="1400" dirty="0">
                <a:latin typeface="Times New Roman" panose="02020603050405020304" pitchFamily="18" charset="0"/>
                <a:cs typeface="Times New Roman" panose="02020603050405020304" pitchFamily="18" charset="0"/>
              </a:rPr>
              <a:t>3) стоящая заснеженная машина.</a:t>
            </a:r>
          </a:p>
          <a:p>
            <a:pPr marL="0" indent="0">
              <a:buNone/>
            </a:pPr>
            <a:r>
              <a:rPr lang="ru-RU" sz="1400" dirty="0">
                <a:latin typeface="Times New Roman" panose="02020603050405020304" pitchFamily="18" charset="0"/>
                <a:cs typeface="Times New Roman" panose="02020603050405020304" pitchFamily="18" charset="0"/>
              </a:rPr>
              <a:t>Значит, нужно быть крайне внимательным, вначале обязательно остановиться и, только убедившись в том, что поблизости нет транспорта, переходить проезжую часть. Всегда помните, что знание и соблюдение Правил Дорожного Движения – гарантия безопасности Вашей жизни и жизни Вашего ребёнка.</a:t>
            </a:r>
          </a:p>
          <a:p>
            <a:pPr marL="0" indent="0">
              <a:buNone/>
            </a:pPr>
            <a:endParaRPr lang="ru-RU" sz="14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761792" y="2111770"/>
            <a:ext cx="2866152" cy="429112"/>
          </a:xfrm>
          <a:prstGeom prst="rect">
            <a:avLst/>
          </a:prstGeom>
        </p:spPr>
        <p:txBody>
          <a:bodyPr wrap="square" lIns="104923" tIns="52461" rIns="104923" bIns="52461">
            <a:spAutoFit/>
          </a:bodyPr>
          <a:lstStyle/>
          <a:p>
            <a:pPr>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3922232" y="2540882"/>
            <a:ext cx="2870081" cy="429112"/>
          </a:xfrm>
          <a:prstGeom prst="rect">
            <a:avLst/>
          </a:prstGeom>
        </p:spPr>
        <p:txBody>
          <a:bodyPr wrap="square" lIns="104923" tIns="52461" rIns="104923" bIns="52461">
            <a:spAutoFit/>
          </a:bodyPr>
          <a:lstStyle/>
          <a:p>
            <a:pPr algn="just">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2" name="Овальная выноска 11"/>
          <p:cNvSpPr/>
          <p:nvPr/>
        </p:nvSpPr>
        <p:spPr>
          <a:xfrm>
            <a:off x="2199433" y="1560207"/>
            <a:ext cx="3162405" cy="664211"/>
          </a:xfrm>
          <a:prstGeom prst="wedgeEllipseCallout">
            <a:avLst>
              <a:gd name="adj1" fmla="val 50298"/>
              <a:gd name="adj2" fmla="val -47749"/>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9" name="Прямоугольник 8"/>
          <p:cNvSpPr/>
          <p:nvPr/>
        </p:nvSpPr>
        <p:spPr>
          <a:xfrm>
            <a:off x="2011551" y="1700958"/>
            <a:ext cx="3595098" cy="312995"/>
          </a:xfrm>
          <a:prstGeom prst="rect">
            <a:avLst/>
          </a:prstGeom>
        </p:spPr>
        <p:txBody>
          <a:bodyPr wrap="square" lIns="91255" tIns="45628" rIns="91255" bIns="45628">
            <a:spAutoFit/>
          </a:bodyPr>
          <a:lstStyle/>
          <a:p>
            <a:pPr algn="ctr"/>
            <a:r>
              <a:rPr lang="ru-RU" sz="1400" b="1" dirty="0">
                <a:solidFill>
                  <a:srgbClr val="0070C0"/>
                </a:solidFill>
                <a:latin typeface="Times New Roman" panose="02020603050405020304" pitchFamily="18" charset="0"/>
                <a:cs typeface="Times New Roman" panose="02020603050405020304" pitchFamily="18" charset="0"/>
              </a:rPr>
              <a:t>Прочитайте очень внимательно!</a:t>
            </a:r>
          </a:p>
        </p:txBody>
      </p:sp>
      <p:sp>
        <p:nvSpPr>
          <p:cNvPr id="4" name="Прямоугольник 3"/>
          <p:cNvSpPr/>
          <p:nvPr/>
        </p:nvSpPr>
        <p:spPr>
          <a:xfrm>
            <a:off x="843121" y="74507"/>
            <a:ext cx="2965979" cy="1817806"/>
          </a:xfrm>
          <a:prstGeom prst="rect">
            <a:avLst/>
          </a:prstGeom>
        </p:spPr>
        <p:txBody>
          <a:bodyPr wrap="square" lIns="104927" tIns="52464" rIns="104927" bIns="52464">
            <a:spAutoFit/>
          </a:bodyPr>
          <a:lstStyle/>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1600" b="1" dirty="0">
              <a:solidFill>
                <a:srgbClr val="F79646">
                  <a:lumMod val="75000"/>
                </a:srgb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776070" y="-52740"/>
            <a:ext cx="3285077" cy="2472216"/>
          </a:xfrm>
          <a:prstGeom prst="rect">
            <a:avLst/>
          </a:prstGeom>
        </p:spPr>
        <p:txBody>
          <a:bodyPr wrap="square" lIns="104927" tIns="52464" rIns="104927" bIns="52464">
            <a:spAutoFit/>
          </a:bodyPr>
          <a:lstStyle/>
          <a:p>
            <a:r>
              <a:rPr lang="ru-RU" b="1" dirty="0">
                <a:solidFill>
                  <a:srgbClr val="FF0000"/>
                </a:solidFill>
                <a:latin typeface="Times New Roman" panose="02020603050405020304" pitchFamily="18" charset="0"/>
                <a:cs typeface="Times New Roman" panose="02020603050405020304" pitchFamily="18" charset="0"/>
              </a:rPr>
              <a:t>Главная опасность – </a:t>
            </a:r>
            <a:endParaRPr lang="ru-RU" b="1" dirty="0" smtClean="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1260351" y="2326326"/>
            <a:ext cx="4923998" cy="584775"/>
          </a:xfrm>
          <a:prstGeom prst="rect">
            <a:avLst/>
          </a:prstGeom>
        </p:spPr>
        <p:txBody>
          <a:bodyPr wrap="square">
            <a:spAutoFit/>
          </a:bodyPr>
          <a:lstStyle/>
          <a:p>
            <a:pPr algn="ctr"/>
            <a:r>
              <a:rPr lang="ru-RU" sz="1600" b="1" dirty="0">
                <a:solidFill>
                  <a:srgbClr val="002060"/>
                </a:solidFill>
                <a:latin typeface="Times New Roman" panose="02020603050405020304" pitchFamily="18" charset="0"/>
                <a:cs typeface="Times New Roman" panose="02020603050405020304" pitchFamily="18" charset="0"/>
              </a:rPr>
              <a:t>Правила безопасного дорожного движения в зимний период</a:t>
            </a:r>
            <a:r>
              <a:rPr lang="ru-RU" sz="1600" b="1" dirty="0" smtClean="0">
                <a:solidFill>
                  <a:srgbClr val="002060"/>
                </a:solidFill>
                <a:latin typeface="Times New Roman" panose="02020603050405020304" pitchFamily="18" charset="0"/>
                <a:cs typeface="Times New Roman" panose="02020603050405020304" pitchFamily="18" charset="0"/>
              </a:rPr>
              <a:t>.</a:t>
            </a:r>
            <a:endParaRPr lang="ru-RU" sz="1600" b="1" dirty="0">
              <a:solidFill>
                <a:srgbClr val="002060"/>
              </a:solidFill>
              <a:latin typeface="Times New Roman" panose="02020603050405020304" pitchFamily="18" charset="0"/>
              <a:cs typeface="Times New Roman" panose="02020603050405020304" pitchFamily="18" charset="0"/>
            </a:endParaRPr>
          </a:p>
        </p:txBody>
      </p:sp>
      <p:pic>
        <p:nvPicPr>
          <p:cNvPr id="16" name="Рисунок 15"/>
          <p:cNvPicPr>
            <a:picLocks noChangeAspect="1"/>
          </p:cNvPicPr>
          <p:nvPr/>
        </p:nvPicPr>
        <p:blipFill>
          <a:blip r:embed="rId5" cstate="print">
            <a:extLst>
              <a:ext uri="{BEBA8EAE-BF5A-486C-A8C5-ECC9F3942E4B}">
                <a14:imgProps xmlns:a14="http://schemas.microsoft.com/office/drawing/2010/main">
                  <a14:imgLayer r:embed="rId6">
                    <a14:imgEffect>
                      <a14:backgroundRemoval t="6897" b="93103" l="8000" r="92750"/>
                    </a14:imgEffect>
                  </a14:imgLayer>
                </a14:imgProps>
              </a:ext>
              <a:ext uri="{28A0092B-C50C-407E-A947-70E740481C1C}">
                <a14:useLocalDpi xmlns:a14="http://schemas.microsoft.com/office/drawing/2010/main" val="0"/>
              </a:ext>
            </a:extLst>
          </a:blip>
          <a:stretch>
            <a:fillRect/>
          </a:stretch>
        </p:blipFill>
        <p:spPr>
          <a:xfrm>
            <a:off x="2286503" y="9145091"/>
            <a:ext cx="1004599" cy="910417"/>
          </a:xfrm>
          <a:prstGeom prst="rect">
            <a:avLst/>
          </a:prstGeom>
        </p:spPr>
      </p:pic>
      <p:pic>
        <p:nvPicPr>
          <p:cNvPr id="17" name="Рисунок 16"/>
          <p:cNvPicPr>
            <a:picLocks noChangeAspect="1"/>
          </p:cNvPicPr>
          <p:nvPr/>
        </p:nvPicPr>
        <p:blipFill>
          <a:blip r:embed="rId7" cstate="print">
            <a:extLst>
              <a:ext uri="{BEBA8EAE-BF5A-486C-A8C5-ECC9F3942E4B}">
                <a14:imgProps xmlns:a14="http://schemas.microsoft.com/office/drawing/2010/main">
                  <a14:imgLayer r:embed="rId8">
                    <a14:imgEffect>
                      <a14:backgroundRemoval t="6897" b="93103" l="8000" r="92750"/>
                    </a14:imgEffect>
                  </a14:imgLayer>
                </a14:imgProps>
              </a:ext>
              <a:ext uri="{28A0092B-C50C-407E-A947-70E740481C1C}">
                <a14:useLocalDpi xmlns:a14="http://schemas.microsoft.com/office/drawing/2010/main" val="0"/>
              </a:ext>
            </a:extLst>
          </a:blip>
          <a:stretch>
            <a:fillRect/>
          </a:stretch>
        </p:blipFill>
        <p:spPr>
          <a:xfrm>
            <a:off x="5443333" y="8929067"/>
            <a:ext cx="1242970" cy="1126441"/>
          </a:xfrm>
          <a:prstGeom prst="rect">
            <a:avLst/>
          </a:prstGeom>
        </p:spPr>
      </p:pic>
      <p:pic>
        <p:nvPicPr>
          <p:cNvPr id="18" name="Рисунок 17"/>
          <p:cNvPicPr>
            <a:picLocks noChangeAspect="1"/>
          </p:cNvPicPr>
          <p:nvPr/>
        </p:nvPicPr>
        <p:blipFill>
          <a:blip r:embed="rId9" cstate="print">
            <a:extLst>
              <a:ext uri="{BEBA8EAE-BF5A-486C-A8C5-ECC9F3942E4B}">
                <a14:imgProps xmlns:a14="http://schemas.microsoft.com/office/drawing/2010/main">
                  <a14:imgLayer r:embed="rId10">
                    <a14:imgEffect>
                      <a14:backgroundRemoval t="6897" b="93103" l="8000" r="92750"/>
                    </a14:imgEffect>
                  </a14:imgLayer>
                </a14:imgProps>
              </a:ext>
              <a:ext uri="{28A0092B-C50C-407E-A947-70E740481C1C}">
                <a14:useLocalDpi xmlns:a14="http://schemas.microsoft.com/office/drawing/2010/main" val="0"/>
              </a:ext>
            </a:extLst>
          </a:blip>
          <a:stretch>
            <a:fillRect/>
          </a:stretch>
        </p:blipFill>
        <p:spPr>
          <a:xfrm>
            <a:off x="761792" y="1560207"/>
            <a:ext cx="948159" cy="859269"/>
          </a:xfrm>
          <a:prstGeom prst="rect">
            <a:avLst/>
          </a:prstGeom>
        </p:spPr>
      </p:pic>
    </p:spTree>
    <p:extLst>
      <p:ext uri="{BB962C8B-B14F-4D97-AF65-F5344CB8AC3E}">
        <p14:creationId xmlns:p14="http://schemas.microsoft.com/office/powerpoint/2010/main" val="37348416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 y="-125261"/>
            <a:ext cx="7561262" cy="10968541"/>
          </a:xfrm>
          <a:prstGeom prst="rect">
            <a:avLst/>
          </a:prstGeom>
        </p:spPr>
      </p:pic>
      <p:sp>
        <p:nvSpPr>
          <p:cNvPr id="2057" name="Прямоугольник 15"/>
          <p:cNvSpPr>
            <a:spLocks noChangeArrowheads="1"/>
          </p:cNvSpPr>
          <p:nvPr/>
        </p:nvSpPr>
        <p:spPr bwMode="auto">
          <a:xfrm>
            <a:off x="843121" y="3456057"/>
            <a:ext cx="2779326" cy="618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
            </a:r>
            <a:br>
              <a:rPr lang="ru-RU" altLang="ru-RU" sz="1600" dirty="0">
                <a:solidFill>
                  <a:prstClr val="black"/>
                </a:solidFill>
                <a:latin typeface="Times New Roman" pitchFamily="18" charset="0"/>
                <a:cs typeface="Times New Roman" pitchFamily="18" charset="0"/>
              </a:rPr>
            </a:br>
            <a:endParaRPr lang="ru-RU" altLang="ru-RU" sz="1600" dirty="0">
              <a:solidFill>
                <a:prstClr val="black"/>
              </a:solidFill>
              <a:latin typeface="Arial" charset="0"/>
            </a:endParaRPr>
          </a:p>
        </p:txBody>
      </p:sp>
      <p:sp>
        <p:nvSpPr>
          <p:cNvPr id="2058" name="Прямоугольник 3"/>
          <p:cNvSpPr>
            <a:spLocks noChangeArrowheads="1"/>
          </p:cNvSpPr>
          <p:nvPr/>
        </p:nvSpPr>
        <p:spPr bwMode="auto">
          <a:xfrm>
            <a:off x="4018671" y="3019127"/>
            <a:ext cx="3542592" cy="436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a:solidFill>
                  <a:prstClr val="black"/>
                </a:solidFill>
                <a:latin typeface="Arial" charset="0"/>
              </a:rPr>
              <a:t> </a:t>
            </a:r>
            <a:r>
              <a:rPr lang="ru-RU" altLang="ru-RU" sz="1600">
                <a:solidFill>
                  <a:prstClr val="black"/>
                </a:solidFill>
                <a:latin typeface="Times New Roman" pitchFamily="18" charset="0"/>
                <a:cs typeface="Times New Roman" pitchFamily="18" charset="0"/>
              </a:rPr>
              <a:t> </a:t>
            </a:r>
          </a:p>
        </p:txBody>
      </p:sp>
      <p:pic>
        <p:nvPicPr>
          <p:cNvPr id="2069" name="Рисунок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8609" y="824500"/>
            <a:ext cx="1531481" cy="1594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378067" y="104424"/>
            <a:ext cx="6805137" cy="1800225"/>
          </a:xfrm>
        </p:spPr>
        <p:txBody>
          <a:bodyPr>
            <a:normAutofit/>
          </a:bodyPr>
          <a:lstStyle/>
          <a:p>
            <a:r>
              <a:rPr lang="ru-RU" sz="3700" b="1" dirty="0">
                <a:solidFill>
                  <a:srgbClr val="002060"/>
                </a:solidFill>
                <a:latin typeface="Monotype Corsiva" panose="03010101010201010101" pitchFamily="66" charset="0"/>
              </a:rPr>
              <a:t>«Советы родителям»</a:t>
            </a:r>
          </a:p>
        </p:txBody>
      </p:sp>
      <p:sp>
        <p:nvSpPr>
          <p:cNvPr id="6" name="Прямоугольник 5"/>
          <p:cNvSpPr/>
          <p:nvPr/>
        </p:nvSpPr>
        <p:spPr>
          <a:xfrm>
            <a:off x="761792" y="2111770"/>
            <a:ext cx="2866152" cy="429112"/>
          </a:xfrm>
          <a:prstGeom prst="rect">
            <a:avLst/>
          </a:prstGeom>
        </p:spPr>
        <p:txBody>
          <a:bodyPr wrap="square" lIns="104923" tIns="52461" rIns="104923" bIns="52461">
            <a:spAutoFit/>
          </a:bodyPr>
          <a:lstStyle/>
          <a:p>
            <a:pPr>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018673" y="2530059"/>
            <a:ext cx="2870081" cy="429112"/>
          </a:xfrm>
          <a:prstGeom prst="rect">
            <a:avLst/>
          </a:prstGeom>
        </p:spPr>
        <p:txBody>
          <a:bodyPr wrap="square" lIns="104923" tIns="52461" rIns="104923" bIns="52461">
            <a:spAutoFit/>
          </a:bodyPr>
          <a:lstStyle/>
          <a:p>
            <a:pPr algn="just">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2" name="Овальная выноска 11"/>
          <p:cNvSpPr/>
          <p:nvPr/>
        </p:nvSpPr>
        <p:spPr>
          <a:xfrm>
            <a:off x="2052439" y="1426621"/>
            <a:ext cx="3304833" cy="829253"/>
          </a:xfrm>
          <a:prstGeom prst="wedgeEllipseCallout">
            <a:avLst>
              <a:gd name="adj1" fmla="val 50298"/>
              <a:gd name="adj2" fmla="val -47749"/>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9" name="Прямоугольник 8"/>
          <p:cNvSpPr/>
          <p:nvPr/>
        </p:nvSpPr>
        <p:spPr>
          <a:xfrm>
            <a:off x="1978520" y="1579317"/>
            <a:ext cx="3595098" cy="338368"/>
          </a:xfrm>
          <a:prstGeom prst="rect">
            <a:avLst/>
          </a:prstGeom>
        </p:spPr>
        <p:txBody>
          <a:bodyPr wrap="square" lIns="91255" tIns="45628" rIns="91255" bIns="45628">
            <a:spAutoFit/>
          </a:bodyPr>
          <a:lstStyle/>
          <a:p>
            <a:pPr algn="ctr"/>
            <a:r>
              <a:rPr lang="ru-RU" sz="1600" b="1" dirty="0">
                <a:solidFill>
                  <a:srgbClr val="0070C0"/>
                </a:solidFill>
                <a:latin typeface="Times New Roman" panose="02020603050405020304" pitchFamily="18" charset="0"/>
                <a:cs typeface="Times New Roman" panose="02020603050405020304" pitchFamily="18" charset="0"/>
              </a:rPr>
              <a:t>Прочитайте очень внимательно</a:t>
            </a:r>
            <a:r>
              <a:rPr lang="ru-RU" sz="1400" b="1" dirty="0">
                <a:solidFill>
                  <a:srgbClr val="0070C0"/>
                </a:solidFill>
                <a:latin typeface="Times New Roman" panose="02020603050405020304" pitchFamily="18" charset="0"/>
                <a:cs typeface="Times New Roman" panose="02020603050405020304" pitchFamily="18" charset="0"/>
              </a:rPr>
              <a:t>!</a:t>
            </a:r>
          </a:p>
        </p:txBody>
      </p:sp>
      <p:sp>
        <p:nvSpPr>
          <p:cNvPr id="4" name="Прямоугольник 3"/>
          <p:cNvSpPr/>
          <p:nvPr/>
        </p:nvSpPr>
        <p:spPr>
          <a:xfrm>
            <a:off x="843121" y="74507"/>
            <a:ext cx="2965979" cy="1817806"/>
          </a:xfrm>
          <a:prstGeom prst="rect">
            <a:avLst/>
          </a:prstGeom>
        </p:spPr>
        <p:txBody>
          <a:bodyPr wrap="square" lIns="104927" tIns="52464" rIns="104927" bIns="52464">
            <a:spAutoFit/>
          </a:bodyPr>
          <a:lstStyle/>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1600" b="1" dirty="0">
              <a:solidFill>
                <a:srgbClr val="F79646">
                  <a:lumMod val="75000"/>
                </a:srgb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776070" y="-52740"/>
            <a:ext cx="3285077" cy="2472216"/>
          </a:xfrm>
          <a:prstGeom prst="rect">
            <a:avLst/>
          </a:prstGeom>
        </p:spPr>
        <p:txBody>
          <a:bodyPr wrap="square" lIns="104927" tIns="52464" rIns="104927" bIns="52464">
            <a:spAutoFit/>
          </a:bodyPr>
          <a:lstStyle/>
          <a:p>
            <a:r>
              <a:rPr lang="ru-RU" b="1" dirty="0">
                <a:solidFill>
                  <a:srgbClr val="FF0000"/>
                </a:solidFill>
                <a:latin typeface="Times New Roman" panose="02020603050405020304" pitchFamily="18" charset="0"/>
                <a:cs typeface="Times New Roman" panose="02020603050405020304" pitchFamily="18" charset="0"/>
              </a:rPr>
              <a:t>Главная опасность – </a:t>
            </a:r>
            <a:endParaRPr lang="ru-RU" b="1" dirty="0" smtClean="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843120" y="1892312"/>
            <a:ext cx="6128963" cy="363562"/>
          </a:xfrm>
          <a:prstGeom prst="rect">
            <a:avLst/>
          </a:prstGeom>
        </p:spPr>
        <p:txBody>
          <a:bodyPr wrap="square" lIns="104927" tIns="52464" rIns="104927" bIns="52464">
            <a:spAutoFit/>
          </a:bodyPr>
          <a:lstStyle/>
          <a:p>
            <a:pPr algn="ctr"/>
            <a:r>
              <a:rPr lang="ru-RU" sz="1600" dirty="0">
                <a:latin typeface="Times New Roman" panose="02020603050405020304" pitchFamily="18" charset="0"/>
                <a:cs typeface="Times New Roman" panose="02020603050405020304" pitchFamily="18" charset="0"/>
              </a:rPr>
              <a:t>.</a:t>
            </a:r>
          </a:p>
        </p:txBody>
      </p:sp>
      <p:pic>
        <p:nvPicPr>
          <p:cNvPr id="8194" name="Picture 2" descr="http://xn--80ajpcdefafe2qua.xn--p1ai/wp-content/uploads/2017/10/%D0%9F%D0%94%D0%94-%D0%9F%D0%90%D0%9C%D0%AF%D0%A2%D0%9A%D0%90.jp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922610" y="2540881"/>
            <a:ext cx="5809380" cy="6676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9028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 y="-125261"/>
            <a:ext cx="7561262" cy="10968541"/>
          </a:xfrm>
          <a:prstGeom prst="rect">
            <a:avLst/>
          </a:prstGeom>
        </p:spPr>
      </p:pic>
      <p:sp>
        <p:nvSpPr>
          <p:cNvPr id="2057" name="Прямоугольник 15"/>
          <p:cNvSpPr>
            <a:spLocks noChangeArrowheads="1"/>
          </p:cNvSpPr>
          <p:nvPr/>
        </p:nvSpPr>
        <p:spPr bwMode="auto">
          <a:xfrm>
            <a:off x="843121" y="3456057"/>
            <a:ext cx="2779326" cy="618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
            </a:r>
            <a:br>
              <a:rPr lang="ru-RU" altLang="ru-RU" sz="1600" dirty="0">
                <a:solidFill>
                  <a:prstClr val="black"/>
                </a:solidFill>
                <a:latin typeface="Times New Roman" pitchFamily="18" charset="0"/>
                <a:cs typeface="Times New Roman" pitchFamily="18" charset="0"/>
              </a:rPr>
            </a:br>
            <a:endParaRPr lang="ru-RU" altLang="ru-RU" sz="1600" dirty="0">
              <a:solidFill>
                <a:prstClr val="black"/>
              </a:solidFill>
              <a:latin typeface="Arial" charset="0"/>
            </a:endParaRPr>
          </a:p>
        </p:txBody>
      </p:sp>
      <p:sp>
        <p:nvSpPr>
          <p:cNvPr id="2058" name="Прямоугольник 3"/>
          <p:cNvSpPr>
            <a:spLocks noChangeArrowheads="1"/>
          </p:cNvSpPr>
          <p:nvPr/>
        </p:nvSpPr>
        <p:spPr bwMode="auto">
          <a:xfrm>
            <a:off x="4018671" y="3019127"/>
            <a:ext cx="3542592" cy="436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a:solidFill>
                  <a:prstClr val="black"/>
                </a:solidFill>
                <a:latin typeface="Arial" charset="0"/>
              </a:rPr>
              <a:t> </a:t>
            </a:r>
            <a:r>
              <a:rPr lang="ru-RU" altLang="ru-RU" sz="1600">
                <a:solidFill>
                  <a:prstClr val="black"/>
                </a:solidFill>
                <a:latin typeface="Times New Roman" pitchFamily="18" charset="0"/>
                <a:cs typeface="Times New Roman" pitchFamily="18" charset="0"/>
              </a:rPr>
              <a:t> </a:t>
            </a:r>
          </a:p>
        </p:txBody>
      </p:sp>
      <p:pic>
        <p:nvPicPr>
          <p:cNvPr id="2069" name="Рисунок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0606" y="982136"/>
            <a:ext cx="1470145" cy="127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406531" y="267368"/>
            <a:ext cx="6805137" cy="1800225"/>
          </a:xfrm>
        </p:spPr>
        <p:txBody>
          <a:bodyPr>
            <a:normAutofit/>
          </a:bodyPr>
          <a:lstStyle/>
          <a:p>
            <a:r>
              <a:rPr lang="ru-RU" sz="3700" b="1" dirty="0">
                <a:solidFill>
                  <a:srgbClr val="002060"/>
                </a:solidFill>
                <a:latin typeface="Monotype Corsiva" panose="03010101010201010101" pitchFamily="66" charset="0"/>
              </a:rPr>
              <a:t>«Советы родителям»</a:t>
            </a:r>
          </a:p>
        </p:txBody>
      </p:sp>
      <p:sp>
        <p:nvSpPr>
          <p:cNvPr id="7" name="Прямоугольник 6"/>
          <p:cNvSpPr/>
          <p:nvPr/>
        </p:nvSpPr>
        <p:spPr>
          <a:xfrm>
            <a:off x="4018673" y="2530059"/>
            <a:ext cx="2870081" cy="429112"/>
          </a:xfrm>
          <a:prstGeom prst="rect">
            <a:avLst/>
          </a:prstGeom>
        </p:spPr>
        <p:txBody>
          <a:bodyPr wrap="square" lIns="104923" tIns="52461" rIns="104923" bIns="52461">
            <a:spAutoFit/>
          </a:bodyPr>
          <a:lstStyle/>
          <a:p>
            <a:pPr algn="just">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2" name="Овальная выноска 11"/>
          <p:cNvSpPr/>
          <p:nvPr/>
        </p:nvSpPr>
        <p:spPr>
          <a:xfrm>
            <a:off x="2110053" y="1487940"/>
            <a:ext cx="3247220" cy="663440"/>
          </a:xfrm>
          <a:prstGeom prst="wedgeEllipseCallout">
            <a:avLst>
              <a:gd name="adj1" fmla="val 50298"/>
              <a:gd name="adj2" fmla="val -47749"/>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9" name="Прямоугольник 8"/>
          <p:cNvSpPr/>
          <p:nvPr/>
        </p:nvSpPr>
        <p:spPr>
          <a:xfrm>
            <a:off x="2011551" y="1632685"/>
            <a:ext cx="3407057" cy="338368"/>
          </a:xfrm>
          <a:prstGeom prst="rect">
            <a:avLst/>
          </a:prstGeom>
        </p:spPr>
        <p:txBody>
          <a:bodyPr wrap="square" lIns="91255" tIns="45628" rIns="91255" bIns="45628">
            <a:spAutoFit/>
          </a:bodyPr>
          <a:lstStyle/>
          <a:p>
            <a:pPr algn="ctr"/>
            <a:r>
              <a:rPr lang="ru-RU" sz="1600" b="1" dirty="0">
                <a:solidFill>
                  <a:srgbClr val="0070C0"/>
                </a:solidFill>
                <a:latin typeface="Times New Roman" panose="02020603050405020304" pitchFamily="18" charset="0"/>
                <a:cs typeface="Times New Roman" panose="02020603050405020304" pitchFamily="18" charset="0"/>
              </a:rPr>
              <a:t>Прочитайте очень внимательно!</a:t>
            </a:r>
          </a:p>
        </p:txBody>
      </p:sp>
      <p:sp>
        <p:nvSpPr>
          <p:cNvPr id="4" name="Прямоугольник 3"/>
          <p:cNvSpPr/>
          <p:nvPr/>
        </p:nvSpPr>
        <p:spPr>
          <a:xfrm>
            <a:off x="843121" y="74507"/>
            <a:ext cx="2965979" cy="1817806"/>
          </a:xfrm>
          <a:prstGeom prst="rect">
            <a:avLst/>
          </a:prstGeom>
        </p:spPr>
        <p:txBody>
          <a:bodyPr wrap="square" lIns="104927" tIns="52464" rIns="104927" bIns="52464">
            <a:spAutoFit/>
          </a:bodyPr>
          <a:lstStyle/>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1600" b="1" dirty="0">
              <a:solidFill>
                <a:srgbClr val="F79646">
                  <a:lumMod val="75000"/>
                </a:srgb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776070" y="-52740"/>
            <a:ext cx="3285077" cy="2152667"/>
          </a:xfrm>
          <a:prstGeom prst="rect">
            <a:avLst/>
          </a:prstGeom>
        </p:spPr>
        <p:txBody>
          <a:bodyPr wrap="square" lIns="104927" tIns="52464" rIns="104927" bIns="52464">
            <a:spAutoFit/>
          </a:bodyPr>
          <a:lstStyle/>
          <a:p>
            <a:r>
              <a:rPr lang="ru-RU" b="1" dirty="0">
                <a:solidFill>
                  <a:srgbClr val="FF0000"/>
                </a:solidFill>
                <a:latin typeface="Times New Roman" panose="02020603050405020304" pitchFamily="18" charset="0"/>
                <a:cs typeface="Times New Roman" panose="02020603050405020304" pitchFamily="18" charset="0"/>
              </a:rPr>
              <a:t>Главная опасность – </a:t>
            </a:r>
            <a:endParaRPr lang="ru-RU" b="1" dirty="0" smtClean="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843120" y="1892312"/>
            <a:ext cx="6128963" cy="363562"/>
          </a:xfrm>
          <a:prstGeom prst="rect">
            <a:avLst/>
          </a:prstGeom>
        </p:spPr>
        <p:txBody>
          <a:bodyPr wrap="square" lIns="104927" tIns="52464" rIns="104927" bIns="52464">
            <a:spAutoFit/>
          </a:bodyPr>
          <a:lstStyle/>
          <a:p>
            <a:pPr algn="ctr"/>
            <a:r>
              <a:rPr lang="ru-RU" sz="1600" dirty="0">
                <a:latin typeface="Times New Roman" panose="02020603050405020304" pitchFamily="18" charset="0"/>
                <a:cs typeface="Times New Roman" panose="02020603050405020304" pitchFamily="18" charset="0"/>
              </a:rPr>
              <a:t>.</a:t>
            </a:r>
          </a:p>
        </p:txBody>
      </p:sp>
      <p:pic>
        <p:nvPicPr>
          <p:cNvPr id="9218" name="Picture 2" descr="http://www.kirov.spb.ru/dou/409/docs/pdd4.jp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972319" y="2508837"/>
            <a:ext cx="5802039" cy="7068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9494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3280" y="-8072"/>
            <a:ext cx="7561262" cy="10879406"/>
          </a:xfrm>
          <a:prstGeom prst="rect">
            <a:avLst/>
          </a:prstGeom>
        </p:spPr>
      </p:pic>
      <p:sp>
        <p:nvSpPr>
          <p:cNvPr id="2" name="Заголовок 1"/>
          <p:cNvSpPr>
            <a:spLocks noGrp="1"/>
          </p:cNvSpPr>
          <p:nvPr>
            <p:ph type="ctrTitle"/>
          </p:nvPr>
        </p:nvSpPr>
        <p:spPr>
          <a:xfrm>
            <a:off x="7561263" y="4357441"/>
            <a:ext cx="5118947" cy="425296"/>
          </a:xfrm>
        </p:spPr>
        <p:txBody>
          <a:bodyPr>
            <a:normAutofit fontScale="90000"/>
          </a:bodyPr>
          <a:lstStyle/>
          <a:p>
            <a:pPr lvl="0">
              <a:spcBef>
                <a:spcPct val="20000"/>
              </a:spcBef>
            </a:pP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endParaRPr lang="ru-RU" sz="3600" dirty="0">
              <a:latin typeface="Segoe Script" panose="020B0504020000000003" pitchFamily="34" charset="0"/>
            </a:endParaRPr>
          </a:p>
        </p:txBody>
      </p:sp>
      <p:sp>
        <p:nvSpPr>
          <p:cNvPr id="6" name="Прямоугольник 5"/>
          <p:cNvSpPr/>
          <p:nvPr/>
        </p:nvSpPr>
        <p:spPr>
          <a:xfrm>
            <a:off x="922516" y="242351"/>
            <a:ext cx="5833384" cy="3060602"/>
          </a:xfrm>
          <a:prstGeom prst="rect">
            <a:avLst/>
          </a:prstGeom>
        </p:spPr>
        <p:txBody>
          <a:bodyPr wrap="square" lIns="104923" tIns="52461" rIns="104923" bIns="52461">
            <a:spAutoFit/>
          </a:bodyPr>
          <a:lstStyle/>
          <a:p>
            <a:pPr algn="ctr">
              <a:lnSpc>
                <a:spcPct val="150000"/>
              </a:lnSpc>
            </a:pPr>
            <a:endParaRPr lang="ru-RU" sz="2400" b="1" dirty="0">
              <a:solidFill>
                <a:srgbClr val="002060"/>
              </a:solidFill>
              <a:latin typeface="Times New Roman" panose="02020603050405020304" pitchFamily="18" charset="0"/>
              <a:cs typeface="Times New Roman" panose="02020603050405020304" pitchFamily="18" charset="0"/>
            </a:endParaRPr>
          </a:p>
          <a:p>
            <a:pPr algn="ctr">
              <a:lnSpc>
                <a:spcPct val="150000"/>
              </a:lnSpc>
            </a:pPr>
            <a:r>
              <a:rPr lang="ru-RU" sz="2400" b="1" dirty="0">
                <a:solidFill>
                  <a:srgbClr val="002060"/>
                </a:solidFill>
                <a:latin typeface="Times New Roman" panose="02020603050405020304" pitchFamily="18" charset="0"/>
                <a:cs typeface="Times New Roman" panose="02020603050405020304" pitchFamily="18" charset="0"/>
              </a:rPr>
              <a:t>Уважаемые, ребята и взрослые!</a:t>
            </a:r>
          </a:p>
          <a:p>
            <a:pPr algn="ctr">
              <a:lnSpc>
                <a:spcPct val="150000"/>
              </a:lnSpc>
            </a:pPr>
            <a:r>
              <a:rPr lang="ru-RU" sz="1600" dirty="0">
                <a:solidFill>
                  <a:prstClr val="black"/>
                </a:solidFill>
                <a:latin typeface="Times New Roman" panose="02020603050405020304" pitchFamily="18" charset="0"/>
                <a:cs typeface="Times New Roman" panose="02020603050405020304" pitchFamily="18" charset="0"/>
              </a:rPr>
              <a:t>Вот и наступила зима. Но не стоит терять бдительность и надо помнить, что это прекрасное время года очень </a:t>
            </a:r>
            <a:r>
              <a:rPr lang="ru-RU" sz="1600" dirty="0" err="1">
                <a:solidFill>
                  <a:prstClr val="black"/>
                </a:solidFill>
                <a:latin typeface="Times New Roman" panose="02020603050405020304" pitchFamily="18" charset="0"/>
                <a:cs typeface="Times New Roman" panose="02020603050405020304" pitchFamily="18" charset="0"/>
              </a:rPr>
              <a:t>травмоопасно</a:t>
            </a:r>
            <a:r>
              <a:rPr lang="ru-RU" sz="1600" dirty="0">
                <a:solidFill>
                  <a:prstClr val="black"/>
                </a:solidFill>
                <a:latin typeface="Times New Roman" panose="02020603050405020304" pitchFamily="18" charset="0"/>
                <a:cs typeface="Times New Roman" panose="02020603050405020304" pitchFamily="18" charset="0"/>
              </a:rPr>
              <a:t> (это и тонкий лед водоемов и гололед, и сосульки, свисающие с крыш </a:t>
            </a:r>
            <a:r>
              <a:rPr lang="ru-RU" sz="1600" dirty="0" smtClean="0">
                <a:solidFill>
                  <a:prstClr val="black"/>
                </a:solidFill>
                <a:latin typeface="Times New Roman" panose="02020603050405020304" pitchFamily="18" charset="0"/>
                <a:cs typeface="Times New Roman" panose="02020603050405020304" pitchFamily="18" charset="0"/>
              </a:rPr>
              <a:t>домов. И как правильно вести себя в этот период вам помогут Буратино и его друзья! </a:t>
            </a:r>
            <a:endParaRPr lang="ru-RU" sz="1600" dirty="0">
              <a:solidFill>
                <a:prstClr val="black"/>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922514" y="3189135"/>
            <a:ext cx="6192588" cy="1047056"/>
          </a:xfrm>
          <a:prstGeom prst="rect">
            <a:avLst/>
          </a:prstGeom>
        </p:spPr>
        <p:txBody>
          <a:bodyPr wrap="square" lIns="104923" tIns="52461" rIns="104923" bIns="52461">
            <a:spAutoFit/>
          </a:bodyPr>
          <a:lstStyle/>
          <a:p>
            <a:pPr algn="ctr">
              <a:spcBef>
                <a:spcPct val="20000"/>
              </a:spcBef>
            </a:pPr>
            <a:endParaRPr lang="ru-RU" b="1"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669142" y="9738713"/>
            <a:ext cx="3493255" cy="327205"/>
          </a:xfrm>
          <a:prstGeom prst="rect">
            <a:avLst/>
          </a:prstGeom>
          <a:noFill/>
        </p:spPr>
        <p:txBody>
          <a:bodyPr wrap="square" lIns="104923" tIns="52461" rIns="104923" bIns="52461" rtlCol="0">
            <a:spAutoFit/>
          </a:bodyPr>
          <a:lstStyle/>
          <a:p>
            <a:pPr algn="ctr"/>
            <a:endParaRPr lang="ru-RU" sz="1400" dirty="0">
              <a:solidFill>
                <a:prstClr val="black"/>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217445" y="4003913"/>
            <a:ext cx="2576466" cy="2689444"/>
          </a:xfrm>
          <a:prstGeom prst="rect">
            <a:avLst/>
          </a:prstGeom>
        </p:spPr>
      </p:pic>
      <p:pic>
        <p:nvPicPr>
          <p:cNvPr id="8" name="Рисунок 7"/>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4018808" y="4003913"/>
            <a:ext cx="2499520" cy="2689444"/>
          </a:xfrm>
          <a:prstGeom prst="rect">
            <a:avLst/>
          </a:prstGeom>
        </p:spPr>
      </p:pic>
      <p:pic>
        <p:nvPicPr>
          <p:cNvPr id="11" name="Рисунок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7445" y="6873766"/>
            <a:ext cx="5300883" cy="2854904"/>
          </a:xfrm>
          <a:prstGeom prst="rect">
            <a:avLst/>
          </a:prstGeom>
        </p:spPr>
      </p:pic>
      <p:pic>
        <p:nvPicPr>
          <p:cNvPr id="13" name="Рисунок 12"/>
          <p:cNvPicPr>
            <a:picLocks noChangeAspect="1"/>
          </p:cNvPicPr>
          <p:nvPr/>
        </p:nvPicPr>
        <p:blipFill>
          <a:blip r:embed="rId9" cstate="print">
            <a:extLst>
              <a:ext uri="{BEBA8EAE-BF5A-486C-A8C5-ECC9F3942E4B}">
                <a14:imgProps xmlns:a14="http://schemas.microsoft.com/office/drawing/2010/main">
                  <a14:imgLayer r:embed="rId10">
                    <a14:imgEffect>
                      <a14:backgroundRemoval t="10577" b="90000" l="10000" r="90000"/>
                    </a14:imgEffect>
                  </a14:imgLayer>
                </a14:imgProps>
              </a:ext>
              <a:ext uri="{28A0092B-C50C-407E-A947-70E740481C1C}">
                <a14:useLocalDpi xmlns:a14="http://schemas.microsoft.com/office/drawing/2010/main" val="0"/>
              </a:ext>
            </a:extLst>
          </a:blip>
          <a:stretch>
            <a:fillRect/>
          </a:stretch>
        </p:blipFill>
        <p:spPr>
          <a:xfrm rot="21349046" flipH="1">
            <a:off x="2699714" y="8496037"/>
            <a:ext cx="743369" cy="644253"/>
          </a:xfrm>
          <a:prstGeom prst="rect">
            <a:avLst/>
          </a:prstGeom>
        </p:spPr>
      </p:pic>
    </p:spTree>
    <p:extLst>
      <p:ext uri="{BB962C8B-B14F-4D97-AF65-F5344CB8AC3E}">
        <p14:creationId xmlns:p14="http://schemas.microsoft.com/office/powerpoint/2010/main" val="28136680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3682" y="0"/>
            <a:ext cx="7561262" cy="10872465"/>
          </a:xfrm>
          <a:prstGeom prst="rect">
            <a:avLst/>
          </a:prstGeom>
        </p:spPr>
      </p:pic>
      <p:sp>
        <p:nvSpPr>
          <p:cNvPr id="4" name="Заголовок 3"/>
          <p:cNvSpPr>
            <a:spLocks noGrp="1"/>
          </p:cNvSpPr>
          <p:nvPr>
            <p:ph type="title"/>
          </p:nvPr>
        </p:nvSpPr>
        <p:spPr>
          <a:xfrm>
            <a:off x="391744" y="900528"/>
            <a:ext cx="6805137" cy="1800225"/>
          </a:xfrm>
        </p:spPr>
        <p:txBody>
          <a:bodyPr>
            <a:normAutofit/>
          </a:bodyPr>
          <a:lstStyle/>
          <a:p>
            <a:r>
              <a:rPr lang="ru-RU" sz="3700" b="1" dirty="0">
                <a:solidFill>
                  <a:srgbClr val="002060"/>
                </a:solidFill>
                <a:latin typeface="Monotype Corsiva" panose="03010101010201010101" pitchFamily="66" charset="0"/>
              </a:rPr>
              <a:t>«</a:t>
            </a:r>
            <a:r>
              <a:rPr lang="ru-RU" sz="3700" b="1" dirty="0">
                <a:solidFill>
                  <a:srgbClr val="002060"/>
                </a:solidFill>
                <a:latin typeface="Monotype Corsiva" panose="03010101010201010101" pitchFamily="66" charset="0"/>
                <a:cs typeface="Times New Roman" panose="02020603050405020304" pitchFamily="18" charset="0"/>
              </a:rPr>
              <a:t>А у нас в саду!»</a:t>
            </a:r>
            <a:br>
              <a:rPr lang="ru-RU" sz="3700" b="1" dirty="0">
                <a:solidFill>
                  <a:srgbClr val="002060"/>
                </a:solidFill>
                <a:latin typeface="Monotype Corsiva" panose="03010101010201010101" pitchFamily="66" charset="0"/>
                <a:cs typeface="Times New Roman" panose="02020603050405020304" pitchFamily="18" charset="0"/>
              </a:rPr>
            </a:br>
            <a:endParaRPr lang="ru-RU" sz="3700" b="1" dirty="0">
              <a:latin typeface="Segoe Script" panose="020B0504020000000003" pitchFamily="34" charset="0"/>
            </a:endParaRPr>
          </a:p>
        </p:txBody>
      </p:sp>
      <p:pic>
        <p:nvPicPr>
          <p:cNvPr id="9" name="Объект 8"/>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5436815" y="674825"/>
            <a:ext cx="1364143" cy="1674713"/>
          </a:xfrm>
        </p:spPr>
      </p:pic>
      <p:sp>
        <p:nvSpPr>
          <p:cNvPr id="3" name="Прямоугольник 2"/>
          <p:cNvSpPr/>
          <p:nvPr/>
        </p:nvSpPr>
        <p:spPr>
          <a:xfrm>
            <a:off x="4495161" y="1913242"/>
            <a:ext cx="2778726" cy="763478"/>
          </a:xfrm>
          <a:prstGeom prst="rect">
            <a:avLst/>
          </a:prstGeom>
        </p:spPr>
        <p:txBody>
          <a:bodyPr wrap="square" lIns="104923" tIns="52461" rIns="104923" bIns="52461">
            <a:spAutoFit/>
          </a:bodyPr>
          <a:lstStyle/>
          <a:p>
            <a:pPr algn="ctr"/>
            <a:endParaRPr lang="ru-RU" dirty="0" smtClean="0">
              <a:solidFill>
                <a:prstClr val="black"/>
              </a:solidFill>
              <a:latin typeface="Times New Roman" panose="02020603050405020304" pitchFamily="18" charset="0"/>
              <a:cs typeface="Times New Roman" panose="02020603050405020304" pitchFamily="18" charset="0"/>
            </a:endParaRPr>
          </a:p>
          <a:p>
            <a:pPr algn="ctr"/>
            <a:endParaRPr lang="ru-RU" dirty="0">
              <a:solidFill>
                <a:prstClr val="black"/>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775203" y="2435865"/>
            <a:ext cx="6104127" cy="5478423"/>
          </a:xfrm>
          <a:prstGeom prst="rect">
            <a:avLst/>
          </a:prstGeom>
        </p:spPr>
        <p:txBody>
          <a:bodyPr wrap="square">
            <a:spAutoFit/>
          </a:bodyPr>
          <a:lstStyle/>
          <a:p>
            <a:r>
              <a:rPr lang="ru-RU" sz="1400" dirty="0">
                <a:latin typeface="Times New Roman" panose="02020603050405020304" pitchFamily="18" charset="0"/>
                <a:cs typeface="Times New Roman" panose="02020603050405020304" pitchFamily="18" charset="0"/>
              </a:rPr>
              <a:t>В целях активизации работы по предупреждению детского дорожно-транспортного травматизма и предупреждению дорожно-транспортных происшествий в </a:t>
            </a:r>
            <a:r>
              <a:rPr lang="ru-RU" sz="1400" dirty="0" smtClean="0">
                <a:latin typeface="Times New Roman" panose="02020603050405020304" pitchFamily="18" charset="0"/>
                <a:cs typeface="Times New Roman" panose="02020603050405020304" pitchFamily="18" charset="0"/>
              </a:rPr>
              <a:t>зимний период МБДОУ </a:t>
            </a:r>
            <a:r>
              <a:rPr lang="ru-RU" sz="1400" dirty="0">
                <a:latin typeface="Times New Roman" panose="02020603050405020304" pitchFamily="18" charset="0"/>
                <a:cs typeface="Times New Roman" panose="02020603050405020304" pitchFamily="18" charset="0"/>
              </a:rPr>
              <a:t>№7 проводит мероприятия по предупреждению ДДТТ «Внимание – каникулы!».</a:t>
            </a:r>
          </a:p>
          <a:p>
            <a:r>
              <a:rPr lang="ru-RU" sz="1400" dirty="0">
                <a:latin typeface="Times New Roman" panose="02020603050405020304" pitchFamily="18" charset="0"/>
                <a:cs typeface="Times New Roman" panose="02020603050405020304" pitchFamily="18" charset="0"/>
              </a:rPr>
              <a:t>Целью данных мероприятий является предотвращение дорожно-транспортного травматизма среди воспитанников.</a:t>
            </a:r>
          </a:p>
          <a:p>
            <a:r>
              <a:rPr lang="ru-RU" sz="1400" dirty="0">
                <a:latin typeface="Times New Roman" panose="02020603050405020304" pitchFamily="18" charset="0"/>
                <a:cs typeface="Times New Roman" panose="02020603050405020304" pitchFamily="18" charset="0"/>
              </a:rPr>
              <a:t>Для повышения эффективности работы по предупреждению ДДТТ в ДОУ был составлен план профилактических мероприятий «Внимание – каникулы!».</a:t>
            </a:r>
          </a:p>
          <a:p>
            <a:r>
              <a:rPr lang="ru-RU" sz="1400" dirty="0">
                <a:latin typeface="Times New Roman" panose="02020603050405020304" pitchFamily="18" charset="0"/>
                <a:cs typeface="Times New Roman" panose="02020603050405020304" pitchFamily="18" charset="0"/>
              </a:rPr>
              <a:t>1.Инструктаж для родителей «Правила поведения на дороге»</a:t>
            </a:r>
          </a:p>
          <a:p>
            <a:r>
              <a:rPr lang="ru-RU" sz="1400" dirty="0">
                <a:latin typeface="Times New Roman" panose="02020603050405020304" pitchFamily="18" charset="0"/>
                <a:cs typeface="Times New Roman" panose="02020603050405020304" pitchFamily="18" charset="0"/>
              </a:rPr>
              <a:t>2.Консультация для родителей – «Предупреждение детского дорожно – транспортного травматизма»</a:t>
            </a:r>
          </a:p>
          <a:p>
            <a:r>
              <a:rPr lang="ru-RU" sz="1400" dirty="0">
                <a:latin typeface="Times New Roman" panose="02020603050405020304" pitchFamily="18" charset="0"/>
                <a:cs typeface="Times New Roman" panose="02020603050405020304" pitchFamily="18" charset="0"/>
              </a:rPr>
              <a:t>3.Памятка – «Правила перевозки детей в автомобиле», «Светоотражающие элементы»</a:t>
            </a:r>
          </a:p>
          <a:p>
            <a:r>
              <a:rPr lang="ru-RU" sz="1400" dirty="0">
                <a:latin typeface="Times New Roman" panose="02020603050405020304" pitchFamily="18" charset="0"/>
                <a:cs typeface="Times New Roman" panose="02020603050405020304" pitchFamily="18" charset="0"/>
              </a:rPr>
              <a:t>Познавательный досуг – «</a:t>
            </a:r>
            <a:r>
              <a:rPr lang="ru-RU" sz="1400" dirty="0" err="1">
                <a:latin typeface="Times New Roman" panose="02020603050405020304" pitchFamily="18" charset="0"/>
                <a:cs typeface="Times New Roman" panose="02020603050405020304" pitchFamily="18" charset="0"/>
              </a:rPr>
              <a:t>Светофорик</a:t>
            </a:r>
            <a:r>
              <a:rPr lang="ru-RU" sz="1400" dirty="0">
                <a:latin typeface="Times New Roman" panose="02020603050405020304" pitchFamily="18" charset="0"/>
                <a:cs typeface="Times New Roman" panose="02020603050405020304" pitchFamily="18" charset="0"/>
              </a:rPr>
              <a:t> в гостях у детей»</a:t>
            </a:r>
          </a:p>
          <a:p>
            <a:r>
              <a:rPr lang="ru-RU" sz="1400" dirty="0">
                <a:latin typeface="Times New Roman" panose="02020603050405020304" pitchFamily="18" charset="0"/>
                <a:cs typeface="Times New Roman" panose="02020603050405020304" pitchFamily="18" charset="0"/>
              </a:rPr>
              <a:t>Работа по обучению детей безопасного поведения на дороге осуществлялась через различные виды деятельности:</a:t>
            </a:r>
          </a:p>
          <a:p>
            <a:r>
              <a:rPr lang="ru-RU" sz="1400" dirty="0">
                <a:latin typeface="Times New Roman" panose="02020603050405020304" pitchFamily="18" charset="0"/>
                <a:cs typeface="Times New Roman" panose="02020603050405020304" pitchFamily="18" charset="0"/>
              </a:rPr>
              <a:t>- Чтение художественной литературы </a:t>
            </a:r>
          </a:p>
          <a:p>
            <a:r>
              <a:rPr lang="ru-RU" sz="1400" dirty="0">
                <a:latin typeface="Times New Roman" panose="02020603050405020304" pitchFamily="18" charset="0"/>
                <a:cs typeface="Times New Roman" panose="02020603050405020304" pitchFamily="18" charset="0"/>
              </a:rPr>
              <a:t>- Проведение дидактических и сюжетно-ролевых игр по ПДД </a:t>
            </a:r>
          </a:p>
          <a:p>
            <a:r>
              <a:rPr lang="ru-RU" sz="1400" dirty="0">
                <a:latin typeface="Times New Roman" panose="02020603050405020304" pitchFamily="18" charset="0"/>
                <a:cs typeface="Times New Roman" panose="02020603050405020304" pitchFamily="18" charset="0"/>
              </a:rPr>
              <a:t>- Подвижные игры на улице «Изучаем ПДД» </a:t>
            </a:r>
          </a:p>
          <a:p>
            <a:r>
              <a:rPr lang="ru-RU" sz="1400" dirty="0">
                <a:latin typeface="Times New Roman" panose="02020603050405020304" pitchFamily="18" charset="0"/>
                <a:cs typeface="Times New Roman" panose="02020603050405020304" pitchFamily="18" charset="0"/>
              </a:rPr>
              <a:t>Во всех возрастных группах были оформлены и обновлены уголки безопасности дорожного движения различными играми, атрибутами к подвижным и сюжетно-ролевым играм, сюжетными картинками, отражающие дорожные ситуации. Все мероприятия прошли на хорошем уровне, поставленные цели и задачи достигнуты.</a:t>
            </a:r>
          </a:p>
        </p:txBody>
      </p:sp>
      <p:pic>
        <p:nvPicPr>
          <p:cNvPr id="11266" name="Picture 2" descr="C:\Users\п\Desktop\ПДД 2017-2018\Отчет по ПДД. Весна\IMG-20180314-WA00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16535" y="7967869"/>
            <a:ext cx="1578626" cy="1897302"/>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C:\Users\п\Desktop\ПДД 2017-2018\Отчет по ПДД. Весна\IMG-20180328-WA000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44727" y="7967869"/>
            <a:ext cx="2025912" cy="1897302"/>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C:\Users\п\Desktop\ПДД 2017-2018\Отчет по ПДД. Весна\IMG-20180328-WA000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0312" y="7967869"/>
            <a:ext cx="1858372" cy="1897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7603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19"/>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154" y="2"/>
            <a:ext cx="7561263" cy="10801348"/>
          </a:xfrm>
          <a:prstGeom prst="rect">
            <a:avLst/>
          </a:prstGeom>
        </p:spPr>
      </p:pic>
      <p:sp>
        <p:nvSpPr>
          <p:cNvPr id="6" name="Заголовок 5"/>
          <p:cNvSpPr>
            <a:spLocks noGrp="1"/>
          </p:cNvSpPr>
          <p:nvPr>
            <p:ph type="title"/>
          </p:nvPr>
        </p:nvSpPr>
        <p:spPr>
          <a:xfrm>
            <a:off x="409696" y="266704"/>
            <a:ext cx="6805137" cy="1800225"/>
          </a:xfrm>
        </p:spPr>
        <p:txBody>
          <a:bodyPr>
            <a:normAutofit/>
          </a:bodyPr>
          <a:lstStyle/>
          <a:p>
            <a:r>
              <a:rPr lang="ru-RU" sz="3700" b="1" dirty="0">
                <a:solidFill>
                  <a:schemeClr val="tx2"/>
                </a:solidFill>
                <a:latin typeface="Monotype Corsiva" panose="03010101010201010101" pitchFamily="66" charset="0"/>
                <a:cs typeface="Times New Roman" panose="02020603050405020304" pitchFamily="18" charset="0"/>
              </a:rPr>
              <a:t>«Творчество детей»</a:t>
            </a:r>
            <a:endParaRPr lang="ru-RU" sz="2300" b="1" dirty="0">
              <a:solidFill>
                <a:schemeClr val="tx2"/>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2"/>
          </p:nvPr>
        </p:nvSpPr>
        <p:spPr>
          <a:xfrm>
            <a:off x="1918938" y="1492806"/>
            <a:ext cx="3457317" cy="1148247"/>
          </a:xfrm>
        </p:spPr>
        <p:txBody>
          <a:bodyPr>
            <a:normAutofit/>
          </a:bodyPr>
          <a:lstStyle/>
          <a:p>
            <a:pPr marL="0" indent="0" algn="ctr">
              <a:buNone/>
            </a:pPr>
            <a:endParaRPr lang="ru-RU" sz="1100" b="1" dirty="0">
              <a:solidFill>
                <a:srgbClr val="21EB2B"/>
              </a:solidFill>
              <a:latin typeface="Times New Roman" panose="02020603050405020304" pitchFamily="18" charset="0"/>
              <a:cs typeface="Times New Roman" panose="02020603050405020304" pitchFamily="18" charset="0"/>
            </a:endParaRPr>
          </a:p>
          <a:p>
            <a:pPr marL="0" indent="0" algn="ctr">
              <a:buNone/>
            </a:pPr>
            <a:r>
              <a:rPr lang="ru-RU" sz="1400" b="1" dirty="0">
                <a:solidFill>
                  <a:srgbClr val="0070C0"/>
                </a:solidFill>
                <a:latin typeface="Times New Roman" panose="02020603050405020304" pitchFamily="18" charset="0"/>
                <a:cs typeface="Times New Roman" panose="02020603050405020304" pitchFamily="18" charset="0"/>
              </a:rPr>
              <a:t>Посмотрите,  какие интересные работы</a:t>
            </a:r>
          </a:p>
          <a:p>
            <a:pPr marL="0" indent="0" algn="ctr">
              <a:buNone/>
            </a:pPr>
            <a:r>
              <a:rPr lang="ru-RU" sz="1400" b="1" dirty="0">
                <a:solidFill>
                  <a:srgbClr val="0070C0"/>
                </a:solidFill>
                <a:latin typeface="Times New Roman" panose="02020603050405020304" pitchFamily="18" charset="0"/>
                <a:cs typeface="Times New Roman" panose="02020603050405020304" pitchFamily="18" charset="0"/>
              </a:rPr>
              <a:t> выполнили дети и их родители </a:t>
            </a:r>
          </a:p>
          <a:p>
            <a:pPr marL="0" indent="0" algn="ctr">
              <a:buNone/>
            </a:pPr>
            <a:r>
              <a:rPr lang="ru-RU" sz="1400" b="1" dirty="0">
                <a:solidFill>
                  <a:srgbClr val="0070C0"/>
                </a:solidFill>
                <a:latin typeface="Times New Roman" panose="02020603050405020304" pitchFamily="18" charset="0"/>
                <a:cs typeface="Times New Roman" panose="02020603050405020304" pitchFamily="18" charset="0"/>
              </a:rPr>
              <a:t>по правилам дорожного движения!</a:t>
            </a:r>
          </a:p>
        </p:txBody>
      </p:sp>
      <p:sp>
        <p:nvSpPr>
          <p:cNvPr id="2" name="Овальная выноска 1"/>
          <p:cNvSpPr/>
          <p:nvPr/>
        </p:nvSpPr>
        <p:spPr>
          <a:xfrm>
            <a:off x="1619326" y="1492805"/>
            <a:ext cx="4142387" cy="1324315"/>
          </a:xfrm>
          <a:prstGeom prst="wedgeEllipseCallout">
            <a:avLst>
              <a:gd name="adj1" fmla="val 52609"/>
              <a:gd name="adj2" fmla="val -52942"/>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9334" y="951219"/>
            <a:ext cx="1740857" cy="2243236"/>
          </a:xfrm>
          <a:prstGeom prst="rect">
            <a:avLst/>
          </a:prstGeom>
        </p:spPr>
      </p:pic>
      <p:pic>
        <p:nvPicPr>
          <p:cNvPr id="10242" name="Picture 2" descr="https://xn----8sbafar2bwfctnifu9c.xn--p1ai/wp-content/uploads/2018/02/3904-%D0%A5%D0%BE%D0%BB%D0%BA%D0%B8%D0%BD%D0%B0-%D0%9D%D0%B0%D1%81%D1%82%D1%8F.jpg"/>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200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795507" y="3194455"/>
            <a:ext cx="6009460" cy="54827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680110" y="8835786"/>
            <a:ext cx="3901068" cy="307777"/>
          </a:xfrm>
          <a:prstGeom prst="rect">
            <a:avLst/>
          </a:prstGeom>
          <a:noFill/>
        </p:spPr>
        <p:txBody>
          <a:bodyPr wrap="none" rtlCol="0">
            <a:spAutoFit/>
          </a:bodyPr>
          <a:lstStyle/>
          <a:p>
            <a:r>
              <a:rPr lang="ru-RU" sz="1400" dirty="0" smtClean="0">
                <a:latin typeface="Times New Roman" panose="02020603050405020304" pitchFamily="18" charset="0"/>
                <a:cs typeface="Times New Roman" panose="02020603050405020304" pitchFamily="18" charset="0"/>
              </a:rPr>
              <a:t>Семья </a:t>
            </a:r>
            <a:r>
              <a:rPr lang="ru-RU" sz="1400" dirty="0" err="1" smtClean="0">
                <a:latin typeface="Times New Roman" panose="02020603050405020304" pitchFamily="18" charset="0"/>
                <a:cs typeface="Times New Roman" panose="02020603050405020304" pitchFamily="18" charset="0"/>
              </a:rPr>
              <a:t>Саиновых</a:t>
            </a:r>
            <a:r>
              <a:rPr lang="ru-RU" sz="1400" dirty="0" smtClean="0">
                <a:latin typeface="Times New Roman" panose="02020603050405020304" pitchFamily="18" charset="0"/>
                <a:cs typeface="Times New Roman" panose="02020603050405020304" pitchFamily="18" charset="0"/>
              </a:rPr>
              <a:t>. Средняя национальная группа</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28894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Объект 19"/>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 y="2"/>
            <a:ext cx="7561263" cy="10801348"/>
          </a:xfrm>
          <a:prstGeom prst="rect">
            <a:avLst/>
          </a:prstGeom>
        </p:spPr>
      </p:pic>
      <p:sp>
        <p:nvSpPr>
          <p:cNvPr id="3" name="Объект 2"/>
          <p:cNvSpPr>
            <a:spLocks noGrp="1"/>
          </p:cNvSpPr>
          <p:nvPr>
            <p:ph idx="1"/>
          </p:nvPr>
        </p:nvSpPr>
        <p:spPr>
          <a:xfrm>
            <a:off x="972319" y="977584"/>
            <a:ext cx="6040675" cy="8670498"/>
          </a:xfrm>
        </p:spPr>
        <p:txBody>
          <a:bodyPr/>
          <a:lstStyle/>
          <a:p>
            <a:pPr marL="0" indent="0" algn="ctr">
              <a:spcBef>
                <a:spcPct val="0"/>
              </a:spcBef>
              <a:buNone/>
              <a:defRPr/>
            </a:pPr>
            <a:r>
              <a:rPr lang="ru-RU" altLang="ru-RU" b="1" i="1" dirty="0" smtClean="0">
                <a:solidFill>
                  <a:srgbClr val="002060"/>
                </a:solidFill>
                <a:latin typeface="Monotype Corsiva" panose="03010101010201010101" pitchFamily="66" charset="0"/>
                <a:cs typeface="Times New Roman" pitchFamily="18" charset="0"/>
              </a:rPr>
              <a:t>Отзывы </a:t>
            </a:r>
            <a:r>
              <a:rPr lang="ru-RU" altLang="ru-RU" b="1" i="1" dirty="0">
                <a:solidFill>
                  <a:srgbClr val="002060"/>
                </a:solidFill>
                <a:latin typeface="Monotype Corsiva" panose="03010101010201010101" pitchFamily="66" charset="0"/>
                <a:cs typeface="Times New Roman" pitchFamily="18" charset="0"/>
              </a:rPr>
              <a:t>и </a:t>
            </a:r>
            <a:r>
              <a:rPr lang="ru-RU" altLang="ru-RU" b="1" i="1" dirty="0" smtClean="0">
                <a:solidFill>
                  <a:srgbClr val="002060"/>
                </a:solidFill>
                <a:latin typeface="Monotype Corsiva" panose="03010101010201010101" pitchFamily="66" charset="0"/>
                <a:cs typeface="Times New Roman" pitchFamily="18" charset="0"/>
              </a:rPr>
              <a:t>предложения</a:t>
            </a:r>
            <a:r>
              <a:rPr lang="ru-RU" altLang="ru-RU" sz="1600" dirty="0">
                <a:solidFill>
                  <a:prstClr val="black"/>
                </a:solidFill>
                <a:latin typeface="Times New Roman" pitchFamily="18" charset="0"/>
                <a:cs typeface="Times New Roman" pitchFamily="18" charset="0"/>
              </a:rPr>
              <a:t>   </a:t>
            </a:r>
          </a:p>
          <a:p>
            <a:pPr marL="0" indent="0" algn="ctr">
              <a:lnSpc>
                <a:spcPct val="150000"/>
              </a:lnSpc>
              <a:spcBef>
                <a:spcPct val="0"/>
              </a:spcBef>
              <a:buNone/>
              <a:defRPr/>
            </a:pPr>
            <a:r>
              <a:rPr lang="ru-RU" altLang="ru-RU" sz="1600" dirty="0">
                <a:solidFill>
                  <a:prstClr val="black"/>
                </a:solidFill>
                <a:latin typeface="Times New Roman" pitchFamily="18" charset="0"/>
                <a:cs typeface="Times New Roman" pitchFamily="18" charset="0"/>
              </a:rPr>
              <a:t> </a:t>
            </a:r>
            <a:r>
              <a:rPr lang="ru-RU" altLang="ru-RU" sz="1600" b="1" dirty="0">
                <a:solidFill>
                  <a:prstClr val="black"/>
                </a:solidFill>
                <a:latin typeface="Times New Roman" pitchFamily="18" charset="0"/>
                <a:cs typeface="Times New Roman" pitchFamily="18" charset="0"/>
              </a:rPr>
              <a:t>Уважаемые родители и дети!</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По всем интересующим вопросам, с отзывами и предложениями просим обращаться к воспитателям группы. Мы также просим принять участие в создании следующего номера нашей газеты.</a:t>
            </a:r>
          </a:p>
          <a:p>
            <a:pPr marL="0" indent="0">
              <a:lnSpc>
                <a:spcPct val="150000"/>
              </a:lnSpc>
              <a:spcBef>
                <a:spcPct val="0"/>
              </a:spcBef>
              <a:buNone/>
              <a:defRPr/>
            </a:pPr>
            <a:r>
              <a:rPr lang="ru-RU" altLang="ru-RU" sz="1600" b="1" dirty="0">
                <a:solidFill>
                  <a:prstClr val="black"/>
                </a:solidFill>
                <a:latin typeface="Times New Roman" pitchFamily="18" charset="0"/>
                <a:cs typeface="Times New Roman" pitchFamily="18" charset="0"/>
              </a:rPr>
              <a:t>Состав творческой (редакционной) группы:</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Фролова О.П -  редактор</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Галимова Л.Р. – внештатный инспектор ПДД</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Дата выпуска журнала</a:t>
            </a:r>
            <a:r>
              <a:rPr lang="ru-RU" altLang="ru-RU" sz="1600" dirty="0" smtClean="0">
                <a:solidFill>
                  <a:prstClr val="black"/>
                </a:solidFill>
                <a:latin typeface="Times New Roman" pitchFamily="18" charset="0"/>
                <a:cs typeface="Times New Roman" pitchFamily="18" charset="0"/>
              </a:rPr>
              <a:t>: февраль  2018 </a:t>
            </a:r>
            <a:r>
              <a:rPr lang="ru-RU" altLang="ru-RU" sz="1600" dirty="0">
                <a:solidFill>
                  <a:prstClr val="black"/>
                </a:solidFill>
                <a:latin typeface="Times New Roman" pitchFamily="18" charset="0"/>
                <a:cs typeface="Times New Roman" pitchFamily="18" charset="0"/>
              </a:rPr>
              <a:t>г.</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Тираж – 9 штук.</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Адрес, телефоны Учредителя журнала:</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Адрес: 423250, улица Горького, дом 1 «А»</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Телефон:+7(855) – 955 – 5 - 17 – 79</a:t>
            </a:r>
          </a:p>
          <a:p>
            <a:pPr marL="0" indent="0">
              <a:lnSpc>
                <a:spcPct val="150000"/>
              </a:lnSpc>
              <a:spcBef>
                <a:spcPct val="0"/>
              </a:spcBef>
              <a:buNone/>
              <a:defRPr/>
            </a:pPr>
            <a:r>
              <a:rPr lang="en-US" altLang="ru-RU" sz="1600" dirty="0">
                <a:solidFill>
                  <a:prstClr val="black"/>
                </a:solidFill>
                <a:latin typeface="Times New Roman" pitchFamily="18" charset="0"/>
                <a:cs typeface="Times New Roman" pitchFamily="18" charset="0"/>
              </a:rPr>
              <a:t>E –Mail: s – Len – 7@mail.</a:t>
            </a:r>
            <a:r>
              <a:rPr lang="ru-RU" altLang="ru-RU" sz="1600" dirty="0">
                <a:solidFill>
                  <a:prstClr val="black"/>
                </a:solidFill>
                <a:latin typeface="Times New Roman" pitchFamily="18" charset="0"/>
                <a:cs typeface="Times New Roman" pitchFamily="18" charset="0"/>
              </a:rPr>
              <a:t> </a:t>
            </a:r>
            <a:r>
              <a:rPr lang="en-US" altLang="ru-RU" sz="1600" dirty="0" err="1">
                <a:solidFill>
                  <a:prstClr val="black"/>
                </a:solidFill>
                <a:latin typeface="Times New Roman" pitchFamily="18" charset="0"/>
                <a:cs typeface="Times New Roman" pitchFamily="18" charset="0"/>
              </a:rPr>
              <a:t>ru</a:t>
            </a:r>
            <a:r>
              <a:rPr lang="ru-RU" altLang="ru-RU" sz="1600" dirty="0">
                <a:solidFill>
                  <a:prstClr val="black"/>
                </a:solidFill>
                <a:latin typeface="Times New Roman" pitchFamily="18" charset="0"/>
                <a:cs typeface="Times New Roman" pitchFamily="18" charset="0"/>
              </a:rPr>
              <a:t>.</a:t>
            </a:r>
          </a:p>
          <a:p>
            <a:endParaRPr lang="ru-RU" dirty="0"/>
          </a:p>
        </p:txBody>
      </p:sp>
      <p:pic>
        <p:nvPicPr>
          <p:cNvPr id="7" name="Рисунок 6"/>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17486" b="5187"/>
          <a:stretch/>
        </p:blipFill>
        <p:spPr>
          <a:xfrm>
            <a:off x="972320" y="6468734"/>
            <a:ext cx="5760640" cy="3335676"/>
          </a:xfrm>
          <a:prstGeom prst="rect">
            <a:avLst/>
          </a:prstGeom>
        </p:spPr>
      </p:pic>
      <p:pic>
        <p:nvPicPr>
          <p:cNvPr id="5" name="Рисунок 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14846" flipH="1">
            <a:off x="3970414" y="8303212"/>
            <a:ext cx="628546" cy="738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548383" y="7915855"/>
            <a:ext cx="1764195" cy="969310"/>
          </a:xfrm>
          <a:prstGeom prst="rect">
            <a:avLst/>
          </a:prstGeom>
          <a:noFill/>
        </p:spPr>
        <p:txBody>
          <a:bodyPr wrap="square" lIns="91255" tIns="45628" rIns="91255" bIns="45628" rtlCol="0">
            <a:spAutoFit/>
          </a:bodyPr>
          <a:lstStyle/>
          <a:p>
            <a:pPr algn="ctr"/>
            <a:r>
              <a:rPr lang="ru-RU" sz="1800" b="1" dirty="0">
                <a:solidFill>
                  <a:srgbClr val="FFFF00"/>
                </a:solidFill>
                <a:latin typeface="Times New Roman" panose="02020603050405020304" pitchFamily="18" charset="0"/>
                <a:cs typeface="Times New Roman" panose="02020603050405020304" pitchFamily="18" charset="0"/>
              </a:rPr>
              <a:t>До скорых встреч, друзья</a:t>
            </a:r>
            <a:r>
              <a:rPr lang="ru-RU" b="1" dirty="0" smtClean="0">
                <a:solidFill>
                  <a:srgbClr val="FFFF00"/>
                </a:solidFill>
                <a:latin typeface="Times New Roman" panose="02020603050405020304" pitchFamily="18" charset="0"/>
                <a:cs typeface="Times New Roman" panose="02020603050405020304" pitchFamily="18" charset="0"/>
              </a:rPr>
              <a:t>!</a:t>
            </a:r>
            <a:endParaRPr lang="ru-RU" b="1" dirty="0">
              <a:solidFill>
                <a:srgbClr val="FFFF00"/>
              </a:solidFill>
              <a:latin typeface="Times New Roman" panose="02020603050405020304" pitchFamily="18" charset="0"/>
              <a:cs typeface="Times New Roman" panose="02020603050405020304" pitchFamily="18" charset="0"/>
            </a:endParaRPr>
          </a:p>
        </p:txBody>
      </p:sp>
      <p:sp>
        <p:nvSpPr>
          <p:cNvPr id="2" name="Овальная выноска 1"/>
          <p:cNvSpPr/>
          <p:nvPr/>
        </p:nvSpPr>
        <p:spPr>
          <a:xfrm>
            <a:off x="1548383" y="7697168"/>
            <a:ext cx="1764195" cy="1276940"/>
          </a:xfrm>
          <a:prstGeom prst="wedgeEllipseCallout">
            <a:avLst>
              <a:gd name="adj1" fmla="val 88548"/>
              <a:gd name="adj2" fmla="val 18607"/>
            </a:avLst>
          </a:prstGeom>
          <a:noFill/>
          <a:ln w="28575">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55150" y="7999042"/>
            <a:ext cx="716179" cy="642274"/>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87295" y="8230336"/>
            <a:ext cx="568066" cy="651750"/>
          </a:xfrm>
          <a:prstGeom prst="rect">
            <a:avLst/>
          </a:prstGeom>
        </p:spPr>
      </p:pic>
    </p:spTree>
    <p:extLst>
      <p:ext uri="{BB962C8B-B14F-4D97-AF65-F5344CB8AC3E}">
        <p14:creationId xmlns:p14="http://schemas.microsoft.com/office/powerpoint/2010/main" val="30878244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658" b="4561"/>
          <a:stretch/>
        </p:blipFill>
        <p:spPr>
          <a:xfrm rot="10800000">
            <a:off x="0" y="1"/>
            <a:ext cx="7620386" cy="10801349"/>
          </a:xfrm>
          <a:prstGeom prst="rect">
            <a:avLst/>
          </a:prstGeom>
        </p:spPr>
      </p:pic>
      <p:sp>
        <p:nvSpPr>
          <p:cNvPr id="2" name="Блок-схема: узел 1"/>
          <p:cNvSpPr/>
          <p:nvPr/>
        </p:nvSpPr>
        <p:spPr>
          <a:xfrm>
            <a:off x="6551506" y="2376339"/>
            <a:ext cx="1068880" cy="2081197"/>
          </a:xfrm>
          <a:prstGeom prst="flowChartConnector">
            <a:avLst/>
          </a:prstGeom>
          <a:solidFill>
            <a:srgbClr val="CC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6" name="Блок-схема: узел 5"/>
          <p:cNvSpPr/>
          <p:nvPr/>
        </p:nvSpPr>
        <p:spPr>
          <a:xfrm>
            <a:off x="6600179" y="4431843"/>
            <a:ext cx="1050438" cy="1937666"/>
          </a:xfrm>
          <a:prstGeom prst="flowChartConnec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7" name="Блок-схема: узел 6"/>
          <p:cNvSpPr/>
          <p:nvPr/>
        </p:nvSpPr>
        <p:spPr>
          <a:xfrm>
            <a:off x="6600179" y="6369509"/>
            <a:ext cx="1055051" cy="1937665"/>
          </a:xfrm>
          <a:prstGeom prst="flowChartConnector">
            <a:avLst/>
          </a:prstGeom>
          <a:solidFill>
            <a:srgbClr val="21EB2B"/>
          </a:solidFill>
          <a:ln>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3" name="Прямоугольник 2"/>
          <p:cNvSpPr/>
          <p:nvPr/>
        </p:nvSpPr>
        <p:spPr>
          <a:xfrm>
            <a:off x="1692399" y="8915074"/>
            <a:ext cx="3778250" cy="853894"/>
          </a:xfrm>
          <a:prstGeom prst="rect">
            <a:avLst/>
          </a:prstGeom>
        </p:spPr>
        <p:txBody>
          <a:bodyPr lIns="91255" tIns="45628" rIns="91255" bIns="45628">
            <a:spAutoFit/>
          </a:bodyPr>
          <a:lstStyle/>
          <a:p>
            <a:pPr algn="just">
              <a:lnSpc>
                <a:spcPct val="150000"/>
              </a:lnSpc>
              <a:spcBef>
                <a:spcPct val="0"/>
              </a:spcBef>
              <a:defRPr/>
            </a:pPr>
            <a:r>
              <a:rPr lang="ru-RU" altLang="ru-RU" sz="1100" dirty="0">
                <a:solidFill>
                  <a:prstClr val="black"/>
                </a:solidFill>
                <a:latin typeface="Times New Roman" pitchFamily="18" charset="0"/>
                <a:cs typeface="Times New Roman" pitchFamily="18" charset="0"/>
              </a:rPr>
              <a:t>Адрес: 423250, улица Горького, дом 1 «А»</a:t>
            </a:r>
          </a:p>
          <a:p>
            <a:pPr algn="just">
              <a:lnSpc>
                <a:spcPct val="150000"/>
              </a:lnSpc>
              <a:spcBef>
                <a:spcPct val="0"/>
              </a:spcBef>
              <a:defRPr/>
            </a:pPr>
            <a:r>
              <a:rPr lang="ru-RU" altLang="ru-RU" sz="1100" dirty="0">
                <a:solidFill>
                  <a:prstClr val="black"/>
                </a:solidFill>
                <a:latin typeface="Times New Roman" pitchFamily="18" charset="0"/>
                <a:cs typeface="Times New Roman" pitchFamily="18" charset="0"/>
              </a:rPr>
              <a:t>Телефон:+7(855) – 955 – 5 - 17 – 79</a:t>
            </a:r>
          </a:p>
          <a:p>
            <a:pPr algn="just">
              <a:lnSpc>
                <a:spcPct val="150000"/>
              </a:lnSpc>
              <a:spcBef>
                <a:spcPct val="0"/>
              </a:spcBef>
              <a:defRPr/>
            </a:pPr>
            <a:r>
              <a:rPr lang="en-US" altLang="ru-RU" sz="1100" dirty="0">
                <a:solidFill>
                  <a:prstClr val="black"/>
                </a:solidFill>
                <a:latin typeface="Times New Roman" pitchFamily="18" charset="0"/>
                <a:cs typeface="Times New Roman" pitchFamily="18" charset="0"/>
              </a:rPr>
              <a:t>E –mail: s – Len – 7@mail.</a:t>
            </a:r>
            <a:r>
              <a:rPr lang="ru-RU" altLang="ru-RU" sz="1100" dirty="0">
                <a:solidFill>
                  <a:prstClr val="black"/>
                </a:solidFill>
                <a:latin typeface="Times New Roman" pitchFamily="18" charset="0"/>
                <a:cs typeface="Times New Roman" pitchFamily="18" charset="0"/>
              </a:rPr>
              <a:t> </a:t>
            </a:r>
            <a:r>
              <a:rPr lang="en-US" altLang="ru-RU" sz="1100" dirty="0" err="1" smtClean="0">
                <a:solidFill>
                  <a:prstClr val="black"/>
                </a:solidFill>
                <a:latin typeface="Times New Roman" pitchFamily="18" charset="0"/>
                <a:cs typeface="Times New Roman" pitchFamily="18" charset="0"/>
              </a:rPr>
              <a:t>ru</a:t>
            </a:r>
            <a:r>
              <a:rPr lang="ru-RU" altLang="ru-RU" sz="1100" dirty="0" smtClean="0">
                <a:solidFill>
                  <a:prstClr val="black"/>
                </a:solidFill>
                <a:latin typeface="Times New Roman" pitchFamily="18" charset="0"/>
                <a:cs typeface="Times New Roman" pitchFamily="18" charset="0"/>
              </a:rPr>
              <a:t>.</a:t>
            </a:r>
            <a:endParaRPr lang="ru-RU" altLang="ru-RU" sz="11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2320823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658" b="4561"/>
          <a:stretch/>
        </p:blipFill>
        <p:spPr>
          <a:xfrm rot="10800000" flipH="1">
            <a:off x="0" y="1"/>
            <a:ext cx="7620386" cy="10801349"/>
          </a:xfrm>
          <a:prstGeom prst="rect">
            <a:avLst/>
          </a:prstGeom>
        </p:spPr>
      </p:pic>
      <p:sp>
        <p:nvSpPr>
          <p:cNvPr id="2" name="Блок-схема: узел 1"/>
          <p:cNvSpPr/>
          <p:nvPr/>
        </p:nvSpPr>
        <p:spPr>
          <a:xfrm>
            <a:off x="0" y="2386527"/>
            <a:ext cx="1068880" cy="2081197"/>
          </a:xfrm>
          <a:prstGeom prst="flowChartConnector">
            <a:avLst/>
          </a:prstGeom>
          <a:solidFill>
            <a:srgbClr val="CC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6" name="Блок-схема: узел 5"/>
          <p:cNvSpPr/>
          <p:nvPr/>
        </p:nvSpPr>
        <p:spPr>
          <a:xfrm>
            <a:off x="-1" y="4431843"/>
            <a:ext cx="1050438" cy="1937666"/>
          </a:xfrm>
          <a:prstGeom prst="flowChartConnec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7" name="Блок-схема: узел 6"/>
          <p:cNvSpPr/>
          <p:nvPr/>
        </p:nvSpPr>
        <p:spPr>
          <a:xfrm>
            <a:off x="-4614" y="6369509"/>
            <a:ext cx="1055051" cy="1937665"/>
          </a:xfrm>
          <a:prstGeom prst="flowChartConnector">
            <a:avLst/>
          </a:prstGeom>
          <a:solidFill>
            <a:srgbClr val="21EB2B"/>
          </a:solidFill>
          <a:ln>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pic>
        <p:nvPicPr>
          <p:cNvPr id="12290" name="Picture 2" descr="http://forchel.ru/uploads/posts/2010-09/1284087624_kart-shk-buratino.jpg"/>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300000"/>
                    </a14:imgEffect>
                  </a14:imgLayer>
                </a14:imgProps>
              </a:ext>
              <a:ext uri="{28A0092B-C50C-407E-A947-70E740481C1C}">
                <a14:useLocalDpi xmlns:a14="http://schemas.microsoft.com/office/drawing/2010/main" val="0"/>
              </a:ext>
            </a:extLst>
          </a:blip>
          <a:srcRect l="23629" r="20622" b="31115"/>
          <a:stretch/>
        </p:blipFill>
        <p:spPr bwMode="auto">
          <a:xfrm>
            <a:off x="1980430" y="1584251"/>
            <a:ext cx="5261906" cy="645802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37833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 y="-8072"/>
            <a:ext cx="7561262" cy="10879406"/>
          </a:xfrm>
          <a:prstGeom prst="rect">
            <a:avLst/>
          </a:prstGeom>
        </p:spPr>
      </p:pic>
      <p:sp>
        <p:nvSpPr>
          <p:cNvPr id="2055" name="Прямоугольник 15"/>
          <p:cNvSpPr>
            <a:spLocks noChangeArrowheads="1"/>
          </p:cNvSpPr>
          <p:nvPr/>
        </p:nvSpPr>
        <p:spPr bwMode="auto">
          <a:xfrm>
            <a:off x="3780635" y="2083386"/>
            <a:ext cx="2539675" cy="83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ru-RU" altLang="ru-RU" sz="4600" b="1" i="1">
              <a:solidFill>
                <a:srgbClr val="FFC000"/>
              </a:solidFill>
              <a:latin typeface="Times New Roman" pitchFamily="18" charset="0"/>
              <a:cs typeface="Times New Roman" pitchFamily="18" charset="0"/>
            </a:endParaRPr>
          </a:p>
        </p:txBody>
      </p:sp>
      <p:sp>
        <p:nvSpPr>
          <p:cNvPr id="2056" name="Прямоугольник 15"/>
          <p:cNvSpPr>
            <a:spLocks noChangeArrowheads="1"/>
          </p:cNvSpPr>
          <p:nvPr/>
        </p:nvSpPr>
        <p:spPr bwMode="auto">
          <a:xfrm>
            <a:off x="127772" y="4380547"/>
            <a:ext cx="2320888" cy="1090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t>
            </a:r>
          </a:p>
        </p:txBody>
      </p:sp>
      <p:sp>
        <p:nvSpPr>
          <p:cNvPr id="2060" name="Прямоугольник 15"/>
          <p:cNvSpPr>
            <a:spLocks noChangeArrowheads="1"/>
          </p:cNvSpPr>
          <p:nvPr/>
        </p:nvSpPr>
        <p:spPr bwMode="auto">
          <a:xfrm>
            <a:off x="985160" y="6398092"/>
            <a:ext cx="3668785"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r>
              <a:rPr lang="ru-RU" altLang="ru-RU" sz="1400" dirty="0">
                <a:solidFill>
                  <a:prstClr val="black"/>
                </a:solidFill>
                <a:latin typeface="Arial" charset="0"/>
              </a:rPr>
              <a:t>  </a:t>
            </a:r>
            <a:r>
              <a:rPr lang="ru-RU" altLang="ru-RU" sz="1600" dirty="0">
                <a:solidFill>
                  <a:prstClr val="black"/>
                </a:solidFill>
                <a:latin typeface="Arial" charset="0"/>
              </a:rPr>
              <a:t>    </a:t>
            </a:r>
            <a:endParaRPr lang="ru-RU" altLang="ru-RU" sz="1600" dirty="0">
              <a:solidFill>
                <a:prstClr val="black"/>
              </a:solidFill>
              <a:latin typeface="Times New Roman" pitchFamily="18" charset="0"/>
              <a:cs typeface="Times New Roman" pitchFamily="18" charset="0"/>
            </a:endParaRPr>
          </a:p>
        </p:txBody>
      </p:sp>
      <p:sp>
        <p:nvSpPr>
          <p:cNvPr id="4" name="Прямоугольник 3"/>
          <p:cNvSpPr/>
          <p:nvPr/>
        </p:nvSpPr>
        <p:spPr>
          <a:xfrm>
            <a:off x="1146776" y="881893"/>
            <a:ext cx="4523009" cy="690765"/>
          </a:xfrm>
          <a:prstGeom prst="rect">
            <a:avLst/>
          </a:prstGeom>
        </p:spPr>
        <p:txBody>
          <a:bodyPr wrap="square" lIns="104923" tIns="52461" rIns="104923" bIns="52461">
            <a:spAutoFit/>
          </a:bodyPr>
          <a:lstStyle/>
          <a:p>
            <a:pPr algn="ctr"/>
            <a:r>
              <a:rPr lang="ru-RU" altLang="ru-RU" sz="3700" b="1" dirty="0">
                <a:solidFill>
                  <a:srgbClr val="002060"/>
                </a:solidFill>
                <a:latin typeface="Monotype Corsiva" panose="03010101010201010101" pitchFamily="66" charset="0"/>
                <a:cs typeface="Times New Roman" panose="02020603050405020304" pitchFamily="18" charset="0"/>
              </a:rPr>
              <a:t>        «Уроки Буратино»</a:t>
            </a:r>
            <a:endParaRPr lang="ru-RU" sz="3700" dirty="0">
              <a:solidFill>
                <a:srgbClr val="002060"/>
              </a:solidFill>
              <a:latin typeface="Monotype Corsiva" panose="03010101010201010101" pitchFamily="66" charset="0"/>
              <a:cs typeface="Times New Roman" panose="02020603050405020304" pitchFamily="18" charset="0"/>
            </a:endParaRPr>
          </a:p>
        </p:txBody>
      </p:sp>
      <p:pic>
        <p:nvPicPr>
          <p:cNvPr id="23" name="Объект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6859" y="540366"/>
            <a:ext cx="1480561" cy="1970364"/>
          </a:xfrm>
          <a:prstGeom prst="rect">
            <a:avLst/>
          </a:prstGeom>
          <a:scene3d>
            <a:camera prst="orthographicFront">
              <a:rot lat="0" lon="21299999" rev="0"/>
            </a:camera>
            <a:lightRig rig="threePt" dir="t"/>
          </a:scene3d>
        </p:spPr>
      </p:pic>
      <p:sp>
        <p:nvSpPr>
          <p:cNvPr id="6" name="Скругленная прямоугольная выноска 5"/>
          <p:cNvSpPr/>
          <p:nvPr/>
        </p:nvSpPr>
        <p:spPr>
          <a:xfrm>
            <a:off x="1620392" y="1688399"/>
            <a:ext cx="3802836" cy="687940"/>
          </a:xfrm>
          <a:prstGeom prst="wedgeRoundRectCallout">
            <a:avLst>
              <a:gd name="adj1" fmla="val 54463"/>
              <a:gd name="adj2" fmla="val -5308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8" name="TextBox 7"/>
          <p:cNvSpPr txBox="1"/>
          <p:nvPr/>
        </p:nvSpPr>
        <p:spPr>
          <a:xfrm>
            <a:off x="1620391" y="1688399"/>
            <a:ext cx="3916468" cy="536840"/>
          </a:xfrm>
          <a:prstGeom prst="rect">
            <a:avLst/>
          </a:prstGeom>
          <a:noFill/>
        </p:spPr>
        <p:txBody>
          <a:bodyPr wrap="square" lIns="104927" tIns="52464" rIns="104927" bIns="52464" rtlCol="0">
            <a:spAutoFit/>
          </a:bodyPr>
          <a:lstStyle/>
          <a:p>
            <a:pPr algn="ctr"/>
            <a:r>
              <a:rPr lang="ru-RU" sz="2800" b="1" dirty="0" smtClean="0">
                <a:solidFill>
                  <a:srgbClr val="002060"/>
                </a:solidFill>
                <a:latin typeface="Times New Roman" panose="02020603050405020304" pitchFamily="18" charset="0"/>
                <a:cs typeface="Times New Roman" panose="02020603050405020304" pitchFamily="18" charset="0"/>
              </a:rPr>
              <a:t>«</a:t>
            </a:r>
            <a:r>
              <a:rPr lang="ru-RU" sz="2800" b="1" dirty="0" smtClean="0">
                <a:solidFill>
                  <a:srgbClr val="002060"/>
                </a:solidFill>
                <a:latin typeface="Times New Roman" panose="02020603050405020304" pitchFamily="18" charset="0"/>
                <a:cs typeface="Times New Roman" panose="02020603050405020304" pitchFamily="18" charset="0"/>
              </a:rPr>
              <a:t>Безопасность зимой</a:t>
            </a:r>
            <a:r>
              <a:rPr lang="ru-RU" sz="2800" b="1" dirty="0" smtClean="0">
                <a:solidFill>
                  <a:srgbClr val="002060"/>
                </a:solidFill>
                <a:latin typeface="Times New Roman" panose="02020603050405020304" pitchFamily="18" charset="0"/>
                <a:cs typeface="Times New Roman" panose="02020603050405020304" pitchFamily="18" charset="0"/>
              </a:rPr>
              <a:t>»</a:t>
            </a:r>
            <a:endParaRPr lang="ru-RU" sz="28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763729" y="2520317"/>
            <a:ext cx="2953892" cy="7128391"/>
          </a:xfrm>
        </p:spPr>
        <p:txBody>
          <a:bodyPr>
            <a:noAutofit/>
          </a:bodyPr>
          <a:lstStyle/>
          <a:p>
            <a:pPr marL="0" indent="0" algn="just">
              <a:buNone/>
            </a:pPr>
            <a:r>
              <a:rPr lang="ru-RU" sz="1400" dirty="0" smtClean="0">
                <a:latin typeface="Times New Roman" panose="02020603050405020304" pitchFamily="18" charset="0"/>
                <a:cs typeface="Times New Roman" panose="02020603050405020304" pitchFamily="18" charset="0"/>
              </a:rPr>
              <a:t> Зимой </a:t>
            </a:r>
            <a:r>
              <a:rPr lang="ru-RU" sz="1400" dirty="0">
                <a:latin typeface="Times New Roman" panose="02020603050405020304" pitchFamily="18" charset="0"/>
                <a:cs typeface="Times New Roman" panose="02020603050405020304" pitchFamily="18" charset="0"/>
              </a:rPr>
              <a:t>большую опасность несет гололед, образовавшийся на дороге. Чтобы не получить серьезных травм при гололеде выполняйте следующие рекомендации:</a:t>
            </a:r>
          </a:p>
          <a:p>
            <a:pPr marL="0" indent="0" algn="just">
              <a:buNone/>
            </a:pPr>
            <a:r>
              <a:rPr lang="ru-RU" sz="1400" dirty="0" smtClean="0">
                <a:latin typeface="Times New Roman" panose="02020603050405020304" pitchFamily="18" charset="0"/>
                <a:cs typeface="Times New Roman" panose="02020603050405020304" pitchFamily="18" charset="0"/>
              </a:rPr>
              <a:t>- старайтесь </a:t>
            </a:r>
            <a:r>
              <a:rPr lang="ru-RU" sz="1400" dirty="0">
                <a:latin typeface="Times New Roman" panose="02020603050405020304" pitchFamily="18" charset="0"/>
                <a:cs typeface="Times New Roman" panose="02020603050405020304" pitchFamily="18" charset="0"/>
              </a:rPr>
              <a:t>обходить опасные места, желательно не по проезжей части;</a:t>
            </a:r>
          </a:p>
          <a:p>
            <a:pPr marL="0" indent="0" algn="just">
              <a:buNone/>
            </a:pPr>
            <a:r>
              <a:rPr lang="ru-RU" sz="1400" dirty="0" smtClean="0">
                <a:latin typeface="Times New Roman" panose="02020603050405020304" pitchFamily="18" charset="0"/>
                <a:cs typeface="Times New Roman" panose="02020603050405020304" pitchFamily="18" charset="0"/>
              </a:rPr>
              <a:t>- По </a:t>
            </a:r>
            <a:r>
              <a:rPr lang="ru-RU" sz="1400" dirty="0">
                <a:latin typeface="Times New Roman" panose="02020603050405020304" pitchFamily="18" charset="0"/>
                <a:cs typeface="Times New Roman" panose="02020603050405020304" pitchFamily="18" charset="0"/>
              </a:rPr>
              <a:t>опасному участку передвигайтесь имитируя движения при ходьбе на лыжах – небольшими скользящими шажками;</a:t>
            </a:r>
          </a:p>
          <a:p>
            <a:pPr marL="0" indent="0" algn="just">
              <a:buNone/>
            </a:pPr>
            <a:r>
              <a:rPr lang="ru-RU" sz="1400" dirty="0" smtClean="0">
                <a:latin typeface="Times New Roman" panose="02020603050405020304" pitchFamily="18" charset="0"/>
                <a:cs typeface="Times New Roman" panose="02020603050405020304" pitchFamily="18" charset="0"/>
              </a:rPr>
              <a:t>- двигайтесь </a:t>
            </a:r>
            <a:r>
              <a:rPr lang="ru-RU" sz="1400" dirty="0">
                <a:latin typeface="Times New Roman" panose="02020603050405020304" pitchFamily="18" charset="0"/>
                <a:cs typeface="Times New Roman" panose="02020603050405020304" pitchFamily="18" charset="0"/>
              </a:rPr>
              <a:t>на слегка согнутых ногах – это придаст вам большую устойчивость;</a:t>
            </a:r>
          </a:p>
          <a:p>
            <a:pPr marL="0" indent="0" algn="just">
              <a:buNone/>
            </a:pPr>
            <a:r>
              <a:rPr lang="ru-RU" sz="1400" dirty="0" smtClean="0">
                <a:latin typeface="Times New Roman" panose="02020603050405020304" pitchFamily="18" charset="0"/>
                <a:cs typeface="Times New Roman" panose="02020603050405020304" pitchFamily="18" charset="0"/>
              </a:rPr>
              <a:t>- на </a:t>
            </a:r>
            <a:r>
              <a:rPr lang="ru-RU" sz="1400" dirty="0">
                <a:latin typeface="Times New Roman" panose="02020603050405020304" pitchFamily="18" charset="0"/>
                <a:cs typeface="Times New Roman" panose="02020603050405020304" pitchFamily="18" charset="0"/>
              </a:rPr>
              <a:t>опасной дороге будьте предельно внимательны, не торопитесь, а тем более не бегите;</a:t>
            </a:r>
          </a:p>
          <a:p>
            <a:pPr marL="0" indent="0" algn="just">
              <a:buNone/>
            </a:pPr>
            <a:r>
              <a:rPr lang="ru-RU" sz="1400" dirty="0" smtClean="0">
                <a:latin typeface="Times New Roman" panose="02020603050405020304" pitchFamily="18" charset="0"/>
                <a:cs typeface="Times New Roman" panose="02020603050405020304" pitchFamily="18" charset="0"/>
              </a:rPr>
              <a:t>- старайтесь </a:t>
            </a:r>
            <a:r>
              <a:rPr lang="ru-RU" sz="1400" dirty="0">
                <a:latin typeface="Times New Roman" panose="02020603050405020304" pitchFamily="18" charset="0"/>
                <a:cs typeface="Times New Roman" panose="02020603050405020304" pitchFamily="18" charset="0"/>
              </a:rPr>
              <a:t>обходить места с наклонной поверхностью;</a:t>
            </a:r>
          </a:p>
          <a:p>
            <a:pPr marL="0" indent="0" algn="just">
              <a:buNone/>
            </a:pPr>
            <a:r>
              <a:rPr lang="ru-RU" sz="1400" dirty="0" smtClean="0">
                <a:latin typeface="Times New Roman" panose="02020603050405020304" pitchFamily="18" charset="0"/>
                <a:cs typeface="Times New Roman" panose="02020603050405020304" pitchFamily="18" charset="0"/>
              </a:rPr>
              <a:t>- не </a:t>
            </a:r>
            <a:r>
              <a:rPr lang="ru-RU" sz="1400" dirty="0">
                <a:latin typeface="Times New Roman" panose="02020603050405020304" pitchFamily="18" charset="0"/>
                <a:cs typeface="Times New Roman" panose="02020603050405020304" pitchFamily="18" charset="0"/>
              </a:rPr>
              <a:t>занимайте руки хрупкой или тяжелой ношей;</a:t>
            </a:r>
          </a:p>
          <a:p>
            <a:pPr marL="0" indent="0" algn="just">
              <a:buNone/>
            </a:pPr>
            <a:r>
              <a:rPr lang="ru-RU" sz="1400" dirty="0" smtClean="0">
                <a:latin typeface="Times New Roman" panose="02020603050405020304" pitchFamily="18" charset="0"/>
                <a:cs typeface="Times New Roman" panose="02020603050405020304" pitchFamily="18" charset="0"/>
              </a:rPr>
              <a:t>- обувь</a:t>
            </a:r>
            <a:r>
              <a:rPr lang="ru-RU" sz="1400" dirty="0">
                <a:latin typeface="Times New Roman" panose="02020603050405020304" pitchFamily="18" charset="0"/>
                <a:cs typeface="Times New Roman" panose="02020603050405020304" pitchFamily="18" charset="0"/>
              </a:rPr>
              <a:t>, желательно, должна быть на широкой платформе, с рельефной подошвой;</a:t>
            </a:r>
          </a:p>
          <a:p>
            <a:pPr algn="just">
              <a:buFontTx/>
              <a:buChar char="-"/>
            </a:pPr>
            <a:r>
              <a:rPr lang="ru-RU" sz="1400" dirty="0" smtClean="0">
                <a:latin typeface="Times New Roman" panose="02020603050405020304" pitchFamily="18" charset="0"/>
                <a:cs typeface="Times New Roman" panose="02020603050405020304" pitchFamily="18" charset="0"/>
              </a:rPr>
              <a:t>откажитесь </a:t>
            </a:r>
            <a:r>
              <a:rPr lang="ru-RU" sz="1400" dirty="0">
                <a:latin typeface="Times New Roman" panose="02020603050405020304" pitchFamily="18" charset="0"/>
                <a:cs typeface="Times New Roman" panose="02020603050405020304" pitchFamily="18" charset="0"/>
              </a:rPr>
              <a:t>от каблуков</a:t>
            </a:r>
            <a:r>
              <a:rPr lang="ru-RU" sz="1400" dirty="0" smtClean="0">
                <a:latin typeface="Times New Roman" panose="02020603050405020304" pitchFamily="18" charset="0"/>
                <a:cs typeface="Times New Roman" panose="02020603050405020304" pitchFamily="18" charset="0"/>
              </a:rPr>
              <a:t>;</a:t>
            </a:r>
          </a:p>
          <a:p>
            <a:pPr algn="just">
              <a:buFontTx/>
              <a:buChar char="-"/>
            </a:pPr>
            <a:r>
              <a:rPr lang="ru-RU" sz="1400" dirty="0">
                <a:latin typeface="Times New Roman" panose="02020603050405020304" pitchFamily="18" charset="0"/>
                <a:cs typeface="Times New Roman" panose="02020603050405020304" pitchFamily="18" charset="0"/>
              </a:rPr>
              <a:t>- идите по снежной кромке вдоль дороги.</a:t>
            </a:r>
          </a:p>
          <a:p>
            <a:pPr algn="just">
              <a:buFontTx/>
              <a:buChar char="-"/>
            </a:pPr>
            <a:r>
              <a:rPr lang="ru-RU" sz="1400" dirty="0">
                <a:latin typeface="Times New Roman" panose="02020603050405020304" pitchFamily="18" charset="0"/>
                <a:cs typeface="Times New Roman" panose="02020603050405020304" pitchFamily="18" charset="0"/>
              </a:rPr>
              <a:t>Однако избежать падения удается не всегда, поэтому если вы падаете:</a:t>
            </a:r>
          </a:p>
          <a:p>
            <a:pPr marL="0" indent="0" algn="just">
              <a:buNone/>
            </a:pPr>
            <a:endParaRPr lang="ru-RU" sz="1400" dirty="0">
              <a:latin typeface="Times New Roman" panose="02020603050405020304" pitchFamily="18" charset="0"/>
              <a:cs typeface="Times New Roman" panose="02020603050405020304" pitchFamily="18" charset="0"/>
            </a:endParaRPr>
          </a:p>
        </p:txBody>
      </p:sp>
      <p:sp>
        <p:nvSpPr>
          <p:cNvPr id="7" name="Объект 6"/>
          <p:cNvSpPr>
            <a:spLocks noGrp="1"/>
          </p:cNvSpPr>
          <p:nvPr>
            <p:ph sz="half" idx="2"/>
          </p:nvPr>
        </p:nvSpPr>
        <p:spPr>
          <a:xfrm>
            <a:off x="3701827" y="2520317"/>
            <a:ext cx="3175099" cy="7128391"/>
          </a:xfrm>
        </p:spPr>
        <p:txBody>
          <a:bodyPr>
            <a:noAutofit/>
          </a:bodyPr>
          <a:lstStyle/>
          <a:p>
            <a:pPr marL="0" indent="0" algn="just">
              <a:buNone/>
            </a:pPr>
            <a:r>
              <a:rPr lang="ru-RU" sz="1400" dirty="0">
                <a:latin typeface="Times New Roman" panose="02020603050405020304" pitchFamily="18" charset="0"/>
                <a:cs typeface="Times New Roman" panose="02020603050405020304" pitchFamily="18" charset="0"/>
              </a:rPr>
              <a:t>- Постарайтесь поберечь руки;</a:t>
            </a:r>
          </a:p>
          <a:p>
            <a:pPr marL="0" indent="0" algn="just">
              <a:buNone/>
            </a:pPr>
            <a:r>
              <a:rPr lang="ru-RU" sz="1400" dirty="0">
                <a:latin typeface="Times New Roman" panose="02020603050405020304" pitchFamily="18" charset="0"/>
                <a:cs typeface="Times New Roman" panose="02020603050405020304" pitchFamily="18" charset="0"/>
              </a:rPr>
              <a:t>- Не пытайтесь спасти вещи, которые вы несете в руках;</a:t>
            </a:r>
          </a:p>
          <a:p>
            <a:pPr marL="0" indent="0" algn="just">
              <a:buNone/>
            </a:pPr>
            <a:r>
              <a:rPr lang="ru-RU" sz="1400" dirty="0" smtClean="0">
                <a:latin typeface="Times New Roman" panose="02020603050405020304" pitchFamily="18" charset="0"/>
                <a:cs typeface="Times New Roman" panose="02020603050405020304" pitchFamily="18" charset="0"/>
              </a:rPr>
              <a:t>- Упав</a:t>
            </a:r>
            <a:r>
              <a:rPr lang="ru-RU" sz="1400" dirty="0">
                <a:latin typeface="Times New Roman" panose="02020603050405020304" pitchFamily="18" charset="0"/>
                <a:cs typeface="Times New Roman" panose="02020603050405020304" pitchFamily="18" charset="0"/>
              </a:rPr>
              <a:t>, не торопитесь подняться, сначала осмотрите себя, нет ли травм, попросите прохожих вам помочь.</a:t>
            </a:r>
          </a:p>
          <a:p>
            <a:pPr marL="0" indent="0" algn="just">
              <a:buNone/>
            </a:pP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При </a:t>
            </a:r>
            <a:r>
              <a:rPr lang="ru-RU" sz="1400" dirty="0">
                <a:latin typeface="Times New Roman" panose="02020603050405020304" pitchFamily="18" charset="0"/>
                <a:cs typeface="Times New Roman" panose="02020603050405020304" pitchFamily="18" charset="0"/>
              </a:rPr>
              <a:t>получении травмы обязательно обратитесь в </a:t>
            </a:r>
            <a:r>
              <a:rPr lang="ru-RU" sz="1400" dirty="0" err="1">
                <a:latin typeface="Times New Roman" panose="02020603050405020304" pitchFamily="18" charset="0"/>
                <a:cs typeface="Times New Roman" panose="02020603050405020304" pitchFamily="18" charset="0"/>
              </a:rPr>
              <a:t>травмпункт</a:t>
            </a:r>
            <a:r>
              <a:rPr lang="ru-RU" sz="1400" dirty="0">
                <a:latin typeface="Times New Roman" panose="02020603050405020304" pitchFamily="18" charset="0"/>
                <a:cs typeface="Times New Roman" panose="02020603050405020304" pitchFamily="18" charset="0"/>
              </a:rPr>
              <a:t>.</a:t>
            </a:r>
          </a:p>
          <a:p>
            <a:pPr marL="0" indent="0" algn="just">
              <a:buNone/>
            </a:pPr>
            <a:r>
              <a:rPr lang="ru-RU" sz="1400" dirty="0" smtClean="0">
                <a:latin typeface="Times New Roman" panose="02020603050405020304" pitchFamily="18" charset="0"/>
                <a:cs typeface="Times New Roman" panose="02020603050405020304" pitchFamily="18" charset="0"/>
              </a:rPr>
              <a:t>В </a:t>
            </a:r>
            <a:r>
              <a:rPr lang="ru-RU" sz="1400" dirty="0">
                <a:latin typeface="Times New Roman" panose="02020603050405020304" pitchFamily="18" charset="0"/>
                <a:cs typeface="Times New Roman" panose="02020603050405020304" pitchFamily="18" charset="0"/>
              </a:rPr>
              <a:t>нашем городе очень много транспортных средств, поэтому рекомендации для тех, кто за рулем.</a:t>
            </a:r>
          </a:p>
          <a:p>
            <a:pPr marL="0" indent="0" algn="just">
              <a:buNone/>
            </a:pPr>
            <a:r>
              <a:rPr lang="ru-RU" sz="1400" dirty="0" smtClean="0">
                <a:latin typeface="Times New Roman" panose="02020603050405020304" pitchFamily="18" charset="0"/>
                <a:cs typeface="Times New Roman" panose="02020603050405020304" pitchFamily="18" charset="0"/>
              </a:rPr>
              <a:t>При </a:t>
            </a:r>
            <a:r>
              <a:rPr lang="ru-RU" sz="1400" dirty="0">
                <a:latin typeface="Times New Roman" panose="02020603050405020304" pitchFamily="18" charset="0"/>
                <a:cs typeface="Times New Roman" panose="02020603050405020304" pitchFamily="18" charset="0"/>
              </a:rPr>
              <a:t>гололеде старайтесь придерживаться простых правил:</a:t>
            </a:r>
          </a:p>
          <a:p>
            <a:pPr marL="0" indent="0" algn="just">
              <a:buNone/>
            </a:pPr>
            <a:r>
              <a:rPr lang="ru-RU" sz="1400" dirty="0" smtClean="0">
                <a:latin typeface="Times New Roman" panose="02020603050405020304" pitchFamily="18" charset="0"/>
                <a:cs typeface="Times New Roman" panose="02020603050405020304" pitchFamily="18" charset="0"/>
              </a:rPr>
              <a:t>- не </a:t>
            </a:r>
            <a:r>
              <a:rPr lang="ru-RU" sz="1400" dirty="0">
                <a:latin typeface="Times New Roman" panose="02020603050405020304" pitchFamily="18" charset="0"/>
                <a:cs typeface="Times New Roman" panose="02020603050405020304" pitchFamily="18" charset="0"/>
              </a:rPr>
              <a:t>обгоняйте;</a:t>
            </a:r>
          </a:p>
          <a:p>
            <a:pPr marL="0" indent="0" algn="just">
              <a:buNone/>
            </a:pPr>
            <a:r>
              <a:rPr lang="ru-RU" sz="1400" dirty="0" smtClean="0">
                <a:latin typeface="Times New Roman" panose="02020603050405020304" pitchFamily="18" charset="0"/>
                <a:cs typeface="Times New Roman" panose="02020603050405020304" pitchFamily="18" charset="0"/>
              </a:rPr>
              <a:t>- трогайтесь </a:t>
            </a:r>
            <a:r>
              <a:rPr lang="ru-RU" sz="1400" dirty="0">
                <a:latin typeface="Times New Roman" panose="02020603050405020304" pitchFamily="18" charset="0"/>
                <a:cs typeface="Times New Roman" panose="02020603050405020304" pitchFamily="18" charset="0"/>
              </a:rPr>
              <a:t>с места, по возможности, на высокой передаче;</a:t>
            </a:r>
          </a:p>
          <a:p>
            <a:pPr marL="0" indent="0" algn="just">
              <a:buNone/>
            </a:pPr>
            <a:r>
              <a:rPr lang="ru-RU" sz="1400" dirty="0" smtClean="0">
                <a:latin typeface="Times New Roman" panose="02020603050405020304" pitchFamily="18" charset="0"/>
                <a:cs typeface="Times New Roman" panose="02020603050405020304" pitchFamily="18" charset="0"/>
              </a:rPr>
              <a:t>- если </a:t>
            </a:r>
            <a:r>
              <a:rPr lang="ru-RU" sz="1400" dirty="0">
                <a:latin typeface="Times New Roman" panose="02020603050405020304" pitchFamily="18" charset="0"/>
                <a:cs typeface="Times New Roman" panose="02020603050405020304" pitchFamily="18" charset="0"/>
              </a:rPr>
              <a:t>попали на скользкий участок, не тормозите, не выключив сцепления;</a:t>
            </a:r>
          </a:p>
          <a:p>
            <a:pPr marL="0" indent="0" algn="just">
              <a:buNone/>
            </a:pPr>
            <a:r>
              <a:rPr lang="ru-RU" sz="1400" dirty="0" smtClean="0">
                <a:latin typeface="Times New Roman" panose="02020603050405020304" pitchFamily="18" charset="0"/>
                <a:cs typeface="Times New Roman" panose="02020603050405020304" pitchFamily="18" charset="0"/>
              </a:rPr>
              <a:t>- если </a:t>
            </a:r>
            <a:r>
              <a:rPr lang="ru-RU" sz="1400" dirty="0">
                <a:latin typeface="Times New Roman" panose="02020603050405020304" pitchFamily="18" charset="0"/>
                <a:cs typeface="Times New Roman" panose="02020603050405020304" pitchFamily="18" charset="0"/>
              </a:rPr>
              <a:t>вас занесло, не теряйтесь и не давите на тормоз резко;</a:t>
            </a:r>
          </a:p>
          <a:p>
            <a:pPr marL="0" indent="0" algn="just">
              <a:buNone/>
            </a:pPr>
            <a:r>
              <a:rPr lang="ru-RU" sz="1400" dirty="0" smtClean="0">
                <a:latin typeface="Times New Roman" panose="02020603050405020304" pitchFamily="18" charset="0"/>
                <a:cs typeface="Times New Roman" panose="02020603050405020304" pitchFamily="18" charset="0"/>
              </a:rPr>
              <a:t>- не </a:t>
            </a:r>
            <a:r>
              <a:rPr lang="ru-RU" sz="1400" dirty="0">
                <a:latin typeface="Times New Roman" panose="02020603050405020304" pitchFamily="18" charset="0"/>
                <a:cs typeface="Times New Roman" panose="02020603050405020304" pitchFamily="18" charset="0"/>
              </a:rPr>
              <a:t>забудьте пройти техосмотр, сменить летние шины на зимние, отрегулировать тормозные колодки, устранить люфт рулевого колеса.</a:t>
            </a:r>
          </a:p>
          <a:p>
            <a:pPr marL="0" indent="0" algn="just">
              <a:buNone/>
            </a:pPr>
            <a:r>
              <a:rPr lang="ru-RU" sz="1400" dirty="0" smtClean="0">
                <a:latin typeface="Times New Roman" panose="02020603050405020304" pitchFamily="18" charset="0"/>
                <a:cs typeface="Times New Roman" panose="02020603050405020304" pitchFamily="18" charset="0"/>
              </a:rPr>
              <a:t>- не </a:t>
            </a:r>
            <a:r>
              <a:rPr lang="ru-RU" sz="1400" dirty="0">
                <a:latin typeface="Times New Roman" panose="02020603050405020304" pitchFamily="18" charset="0"/>
                <a:cs typeface="Times New Roman" panose="02020603050405020304" pitchFamily="18" charset="0"/>
              </a:rPr>
              <a:t>пугайте пешехода, идущего по обледеневшей дороге, звуковым сигналом, он может от излишней поспешности, просто упасть и угодить под колеса вашего автомобиля.</a:t>
            </a:r>
          </a:p>
          <a:p>
            <a:pPr marL="0" indent="0" algn="just">
              <a:lnSpc>
                <a:spcPct val="110000"/>
              </a:lnSpc>
              <a:buNone/>
            </a:pPr>
            <a:endParaRPr lang="ru-RU" sz="1600" dirty="0">
              <a:latin typeface="Times New Roman" panose="02020603050405020304" pitchFamily="18" charset="0"/>
              <a:cs typeface="Times New Roman" panose="02020603050405020304" pitchFamily="18" charset="0"/>
            </a:endParaRPr>
          </a:p>
          <a:p>
            <a:pPr marL="0" indent="0" algn="just">
              <a:lnSpc>
                <a:spcPct val="110000"/>
              </a:lnSpc>
              <a:buNone/>
            </a:pPr>
            <a:endParaRPr lang="ru-RU" sz="1600" dirty="0">
              <a:latin typeface="Times New Roman" panose="02020603050405020304" pitchFamily="18" charset="0"/>
              <a:cs typeface="Times New Roman" panose="02020603050405020304" pitchFamily="18" charset="0"/>
            </a:endParaRPr>
          </a:p>
          <a:p>
            <a:pPr marL="0" indent="0" algn="just">
              <a:lnSpc>
                <a:spcPct val="110000"/>
              </a:lnSpc>
              <a:buNone/>
            </a:pPr>
            <a:endParaRPr lang="ru-RU" sz="1600" dirty="0">
              <a:latin typeface="Times New Roman" panose="02020603050405020304" pitchFamily="18" charset="0"/>
              <a:cs typeface="Times New Roman" panose="02020603050405020304" pitchFamily="18" charset="0"/>
            </a:endParaRPr>
          </a:p>
        </p:txBody>
      </p:sp>
      <p:pic>
        <p:nvPicPr>
          <p:cNvPr id="15" name="Рисунок 14"/>
          <p:cNvPicPr>
            <a:picLocks noChangeAspect="1"/>
          </p:cNvPicPr>
          <p:nvPr/>
        </p:nvPicPr>
        <p:blipFill>
          <a:blip r:embed="rId5" cstate="print">
            <a:extLst>
              <a:ext uri="{BEBA8EAE-BF5A-486C-A8C5-ECC9F3942E4B}">
                <a14:imgProps xmlns:a14="http://schemas.microsoft.com/office/drawing/2010/main">
                  <a14:imgLayer r:embed="rId6">
                    <a14:imgEffect>
                      <a14:backgroundRemoval t="6897" b="93103" l="8000" r="92750"/>
                    </a14:imgEffect>
                  </a14:imgLayer>
                </a14:imgProps>
              </a:ext>
              <a:ext uri="{28A0092B-C50C-407E-A947-70E740481C1C}">
                <a14:useLocalDpi xmlns:a14="http://schemas.microsoft.com/office/drawing/2010/main" val="0"/>
              </a:ext>
            </a:extLst>
          </a:blip>
          <a:stretch>
            <a:fillRect/>
          </a:stretch>
        </p:blipFill>
        <p:spPr>
          <a:xfrm>
            <a:off x="5778282" y="9046129"/>
            <a:ext cx="1084056" cy="982425"/>
          </a:xfrm>
          <a:prstGeom prst="rect">
            <a:avLst/>
          </a:prstGeom>
        </p:spPr>
      </p:pic>
      <p:pic>
        <p:nvPicPr>
          <p:cNvPr id="16" name="Рисунок 15"/>
          <p:cNvPicPr>
            <a:picLocks noChangeAspect="1"/>
          </p:cNvPicPr>
          <p:nvPr/>
        </p:nvPicPr>
        <p:blipFill>
          <a:blip r:embed="rId7" cstate="print">
            <a:extLst>
              <a:ext uri="{BEBA8EAE-BF5A-486C-A8C5-ECC9F3942E4B}">
                <a14:imgProps xmlns:a14="http://schemas.microsoft.com/office/drawing/2010/main">
                  <a14:imgLayer r:embed="rId8">
                    <a14:imgEffect>
                      <a14:backgroundRemoval t="6897" b="93103" l="8000" r="92750"/>
                    </a14:imgEffect>
                  </a14:imgLayer>
                </a14:imgProps>
              </a:ext>
              <a:ext uri="{28A0092B-C50C-407E-A947-70E740481C1C}">
                <a14:useLocalDpi xmlns:a14="http://schemas.microsoft.com/office/drawing/2010/main" val="0"/>
              </a:ext>
            </a:extLst>
          </a:blip>
          <a:stretch>
            <a:fillRect/>
          </a:stretch>
        </p:blipFill>
        <p:spPr>
          <a:xfrm>
            <a:off x="785975" y="1315371"/>
            <a:ext cx="823233" cy="746055"/>
          </a:xfrm>
          <a:prstGeom prst="rect">
            <a:avLst/>
          </a:prstGeom>
        </p:spPr>
      </p:pic>
      <p:pic>
        <p:nvPicPr>
          <p:cNvPr id="17" name="Рисунок 16"/>
          <p:cNvPicPr>
            <a:picLocks noChangeAspect="1"/>
          </p:cNvPicPr>
          <p:nvPr/>
        </p:nvPicPr>
        <p:blipFill>
          <a:blip r:embed="rId9" cstate="print">
            <a:extLst>
              <a:ext uri="{BEBA8EAE-BF5A-486C-A8C5-ECC9F3942E4B}">
                <a14:imgProps xmlns:a14="http://schemas.microsoft.com/office/drawing/2010/main">
                  <a14:imgLayer r:embed="rId10">
                    <a14:imgEffect>
                      <a14:backgroundRemoval t="6897" b="93103" l="8000" r="92750"/>
                    </a14:imgEffect>
                  </a14:imgLayer>
                </a14:imgProps>
              </a:ext>
              <a:ext uri="{28A0092B-C50C-407E-A947-70E740481C1C}">
                <a14:useLocalDpi xmlns:a14="http://schemas.microsoft.com/office/drawing/2010/main" val="0"/>
              </a:ext>
            </a:extLst>
          </a:blip>
          <a:stretch>
            <a:fillRect/>
          </a:stretch>
        </p:blipFill>
        <p:spPr>
          <a:xfrm>
            <a:off x="3159144" y="9465333"/>
            <a:ext cx="621485" cy="563221"/>
          </a:xfrm>
          <a:prstGeom prst="rect">
            <a:avLst/>
          </a:prstGeom>
        </p:spPr>
      </p:pic>
    </p:spTree>
    <p:extLst>
      <p:ext uri="{BB962C8B-B14F-4D97-AF65-F5344CB8AC3E}">
        <p14:creationId xmlns:p14="http://schemas.microsoft.com/office/powerpoint/2010/main" val="975245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 y="-8072"/>
            <a:ext cx="7561262" cy="10879406"/>
          </a:xfrm>
          <a:prstGeom prst="rect">
            <a:avLst/>
          </a:prstGeom>
        </p:spPr>
      </p:pic>
      <p:sp>
        <p:nvSpPr>
          <p:cNvPr id="2055" name="Прямоугольник 15"/>
          <p:cNvSpPr>
            <a:spLocks noChangeArrowheads="1"/>
          </p:cNvSpPr>
          <p:nvPr/>
        </p:nvSpPr>
        <p:spPr bwMode="auto">
          <a:xfrm>
            <a:off x="3780635" y="2083386"/>
            <a:ext cx="2539675" cy="83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ru-RU" altLang="ru-RU" sz="4600" b="1" i="1">
              <a:solidFill>
                <a:srgbClr val="FFC000"/>
              </a:solidFill>
              <a:latin typeface="Times New Roman" pitchFamily="18" charset="0"/>
              <a:cs typeface="Times New Roman" pitchFamily="18" charset="0"/>
            </a:endParaRPr>
          </a:p>
        </p:txBody>
      </p:sp>
      <p:sp>
        <p:nvSpPr>
          <p:cNvPr id="2056" name="Прямоугольник 15"/>
          <p:cNvSpPr>
            <a:spLocks noChangeArrowheads="1"/>
          </p:cNvSpPr>
          <p:nvPr/>
        </p:nvSpPr>
        <p:spPr bwMode="auto">
          <a:xfrm>
            <a:off x="127772" y="4380547"/>
            <a:ext cx="2320888" cy="1090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t>
            </a:r>
          </a:p>
        </p:txBody>
      </p:sp>
      <p:sp>
        <p:nvSpPr>
          <p:cNvPr id="2060" name="Прямоугольник 15"/>
          <p:cNvSpPr>
            <a:spLocks noChangeArrowheads="1"/>
          </p:cNvSpPr>
          <p:nvPr/>
        </p:nvSpPr>
        <p:spPr bwMode="auto">
          <a:xfrm>
            <a:off x="985160" y="6398092"/>
            <a:ext cx="3668785"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r>
              <a:rPr lang="ru-RU" altLang="ru-RU" sz="1400" dirty="0">
                <a:solidFill>
                  <a:prstClr val="black"/>
                </a:solidFill>
                <a:latin typeface="Arial" charset="0"/>
              </a:rPr>
              <a:t>  </a:t>
            </a:r>
            <a:r>
              <a:rPr lang="ru-RU" altLang="ru-RU" sz="1600" dirty="0">
                <a:solidFill>
                  <a:prstClr val="black"/>
                </a:solidFill>
                <a:latin typeface="Arial" charset="0"/>
              </a:rPr>
              <a:t>    </a:t>
            </a:r>
            <a:endParaRPr lang="ru-RU" altLang="ru-RU" sz="1600" dirty="0">
              <a:solidFill>
                <a:prstClr val="black"/>
              </a:solidFill>
              <a:latin typeface="Times New Roman" pitchFamily="18" charset="0"/>
              <a:cs typeface="Times New Roman" pitchFamily="18" charset="0"/>
            </a:endParaRPr>
          </a:p>
        </p:txBody>
      </p:sp>
      <p:sp>
        <p:nvSpPr>
          <p:cNvPr id="4" name="Прямоугольник 3"/>
          <p:cNvSpPr/>
          <p:nvPr/>
        </p:nvSpPr>
        <p:spPr>
          <a:xfrm>
            <a:off x="1146776" y="881893"/>
            <a:ext cx="4523009" cy="690765"/>
          </a:xfrm>
          <a:prstGeom prst="rect">
            <a:avLst/>
          </a:prstGeom>
        </p:spPr>
        <p:txBody>
          <a:bodyPr wrap="square" lIns="104923" tIns="52461" rIns="104923" bIns="52461">
            <a:spAutoFit/>
          </a:bodyPr>
          <a:lstStyle/>
          <a:p>
            <a:pPr algn="ctr"/>
            <a:r>
              <a:rPr lang="ru-RU" altLang="ru-RU" sz="3700" b="1" dirty="0">
                <a:solidFill>
                  <a:srgbClr val="002060"/>
                </a:solidFill>
                <a:latin typeface="Monotype Corsiva" panose="03010101010201010101" pitchFamily="66" charset="0"/>
                <a:cs typeface="Times New Roman" panose="02020603050405020304" pitchFamily="18" charset="0"/>
              </a:rPr>
              <a:t>        «Уроки Буратино»</a:t>
            </a:r>
            <a:endParaRPr lang="ru-RU" sz="3700" dirty="0">
              <a:solidFill>
                <a:srgbClr val="002060"/>
              </a:solidFill>
              <a:latin typeface="Monotype Corsiva" panose="03010101010201010101" pitchFamily="66" charset="0"/>
              <a:cs typeface="Times New Roman" panose="02020603050405020304" pitchFamily="18" charset="0"/>
            </a:endParaRPr>
          </a:p>
        </p:txBody>
      </p:sp>
      <p:pic>
        <p:nvPicPr>
          <p:cNvPr id="23" name="Объект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6860" y="823102"/>
            <a:ext cx="1268108" cy="1687627"/>
          </a:xfrm>
          <a:prstGeom prst="rect">
            <a:avLst/>
          </a:prstGeom>
          <a:scene3d>
            <a:camera prst="orthographicFront">
              <a:rot lat="0" lon="21299999" rev="0"/>
            </a:camera>
            <a:lightRig rig="threePt" dir="t"/>
          </a:scene3d>
        </p:spPr>
      </p:pic>
      <p:sp>
        <p:nvSpPr>
          <p:cNvPr id="6" name="Скругленная прямоугольная выноска 5"/>
          <p:cNvSpPr/>
          <p:nvPr/>
        </p:nvSpPr>
        <p:spPr>
          <a:xfrm>
            <a:off x="1404368" y="1688399"/>
            <a:ext cx="4018860" cy="687940"/>
          </a:xfrm>
          <a:prstGeom prst="wedgeRoundRectCallout">
            <a:avLst>
              <a:gd name="adj1" fmla="val 54463"/>
              <a:gd name="adj2" fmla="val -5308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8" name="TextBox 7"/>
          <p:cNvSpPr txBox="1"/>
          <p:nvPr/>
        </p:nvSpPr>
        <p:spPr>
          <a:xfrm>
            <a:off x="1288217" y="1688399"/>
            <a:ext cx="4000866" cy="536840"/>
          </a:xfrm>
          <a:prstGeom prst="rect">
            <a:avLst/>
          </a:prstGeom>
          <a:noFill/>
        </p:spPr>
        <p:txBody>
          <a:bodyPr wrap="square" lIns="104927" tIns="52464" rIns="104927" bIns="52464" rtlCol="0">
            <a:spAutoFit/>
          </a:bodyPr>
          <a:lstStyle/>
          <a:p>
            <a:pPr algn="ctr"/>
            <a:r>
              <a:rPr lang="ru-RU" sz="2800" b="1" dirty="0" smtClean="0">
                <a:solidFill>
                  <a:srgbClr val="002060"/>
                </a:solidFill>
                <a:latin typeface="Times New Roman" panose="02020603050405020304" pitchFamily="18" charset="0"/>
                <a:cs typeface="Times New Roman" panose="02020603050405020304" pitchFamily="18" charset="0"/>
              </a:rPr>
              <a:t>«</a:t>
            </a:r>
            <a:r>
              <a:rPr lang="ru-RU" sz="2800" b="1" dirty="0" smtClean="0">
                <a:solidFill>
                  <a:srgbClr val="002060"/>
                </a:solidFill>
                <a:latin typeface="Times New Roman" panose="02020603050405020304" pitchFamily="18" charset="0"/>
                <a:cs typeface="Times New Roman" panose="02020603050405020304" pitchFamily="18" charset="0"/>
              </a:rPr>
              <a:t>Безопасность зимой</a:t>
            </a:r>
            <a:r>
              <a:rPr lang="ru-RU" sz="2800" b="1" dirty="0" smtClean="0">
                <a:solidFill>
                  <a:srgbClr val="002060"/>
                </a:solidFill>
                <a:latin typeface="Times New Roman" panose="02020603050405020304" pitchFamily="18" charset="0"/>
                <a:cs typeface="Times New Roman" panose="02020603050405020304" pitchFamily="18" charset="0"/>
              </a:rPr>
              <a:t>»</a:t>
            </a:r>
            <a:endParaRPr lang="ru-RU" sz="28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763729" y="2520317"/>
            <a:ext cx="2953892" cy="7128391"/>
          </a:xfrm>
        </p:spPr>
        <p:txBody>
          <a:bodyPr>
            <a:normAutofit lnSpcReduction="10000"/>
          </a:bodyPr>
          <a:lstStyle/>
          <a:p>
            <a:pPr marL="0" indent="0" algn="just">
              <a:buNone/>
            </a:pPr>
            <a:r>
              <a:rPr lang="ru-RU" sz="1400" dirty="0">
                <a:latin typeface="Times New Roman" panose="02020603050405020304" pitchFamily="18" charset="0"/>
                <a:cs typeface="Times New Roman" panose="02020603050405020304" pitchFamily="18" charset="0"/>
              </a:rPr>
              <a:t>Ох, эта зимняя пора, когда снегом завалены крыши. Но это половина беды. Хуже всего, когда начинается оттепель, снег делается очень тяжелым, появляются сосульки. Свисая с крыш, они угрожают здоровью и жизни людей.</a:t>
            </a:r>
          </a:p>
          <a:p>
            <a:pPr marL="0" indent="0" algn="just">
              <a:buNone/>
            </a:pP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Чтобы </a:t>
            </a:r>
            <a:r>
              <a:rPr lang="ru-RU" sz="1400" dirty="0">
                <a:latin typeface="Times New Roman" panose="02020603050405020304" pitchFamily="18" charset="0"/>
                <a:cs typeface="Times New Roman" panose="02020603050405020304" pitchFamily="18" charset="0"/>
              </a:rPr>
              <a:t>избежать несчастных случаев в результате падения сосулек, необходимо:</a:t>
            </a:r>
          </a:p>
          <a:p>
            <a:pPr marL="0" indent="0" algn="just">
              <a:buNone/>
            </a:pPr>
            <a:r>
              <a:rPr lang="ru-RU" sz="1400" dirty="0" smtClean="0">
                <a:latin typeface="Times New Roman" panose="02020603050405020304" pitchFamily="18" charset="0"/>
                <a:cs typeface="Times New Roman" panose="02020603050405020304" pitchFamily="18" charset="0"/>
              </a:rPr>
              <a:t>- прежде </a:t>
            </a:r>
            <a:r>
              <a:rPr lang="ru-RU" sz="1400" dirty="0">
                <a:latin typeface="Times New Roman" panose="02020603050405020304" pitchFamily="18" charset="0"/>
                <a:cs typeface="Times New Roman" panose="02020603050405020304" pitchFamily="18" charset="0"/>
              </a:rPr>
              <a:t>чем пройти под карнизом здания с сосульками, внимательно посмотрите на состояние обледенения;</a:t>
            </a:r>
          </a:p>
          <a:p>
            <a:pPr marL="0" indent="0" algn="just">
              <a:buNone/>
            </a:pPr>
            <a:r>
              <a:rPr lang="ru-RU" sz="1400" dirty="0" smtClean="0">
                <a:latin typeface="Times New Roman" panose="02020603050405020304" pitchFamily="18" charset="0"/>
                <a:cs typeface="Times New Roman" panose="02020603050405020304" pitchFamily="18" charset="0"/>
              </a:rPr>
              <a:t>- не </a:t>
            </a:r>
            <a:r>
              <a:rPr lang="ru-RU" sz="1400" dirty="0">
                <a:latin typeface="Times New Roman" panose="02020603050405020304" pitchFamily="18" charset="0"/>
                <a:cs typeface="Times New Roman" panose="02020603050405020304" pitchFamily="18" charset="0"/>
              </a:rPr>
              <a:t>стойте под карнизами зданий, на которых образовались сосульки;</a:t>
            </a:r>
          </a:p>
          <a:p>
            <a:pPr marL="0" indent="0" algn="just">
              <a:buNone/>
            </a:pPr>
            <a:r>
              <a:rPr lang="ru-RU" sz="1400" dirty="0" smtClean="0">
                <a:latin typeface="Times New Roman" panose="02020603050405020304" pitchFamily="18" charset="0"/>
                <a:cs typeface="Times New Roman" panose="02020603050405020304" pitchFamily="18" charset="0"/>
              </a:rPr>
              <a:t>- по </a:t>
            </a:r>
            <a:r>
              <a:rPr lang="ru-RU" sz="1400" dirty="0">
                <a:latin typeface="Times New Roman" panose="02020603050405020304" pitchFamily="18" charset="0"/>
                <a:cs typeface="Times New Roman" panose="02020603050405020304" pitchFamily="18" charset="0"/>
              </a:rPr>
              <a:t>возможности освободите карниз здания от образовавшегося обледенения</a:t>
            </a:r>
            <a:r>
              <a:rPr lang="ru-RU" sz="1400" dirty="0" smtClean="0">
                <a:latin typeface="Times New Roman" panose="02020603050405020304" pitchFamily="18" charset="0"/>
                <a:cs typeface="Times New Roman" panose="02020603050405020304" pitchFamily="18" charset="0"/>
              </a:rPr>
              <a:t>;</a:t>
            </a:r>
          </a:p>
          <a:p>
            <a:pPr marL="0" indent="0" algn="just">
              <a:lnSpc>
                <a:spcPct val="110000"/>
              </a:lnSpc>
              <a:buNone/>
            </a:pPr>
            <a:r>
              <a:rPr lang="ru-RU" sz="1400" dirty="0" smtClean="0">
                <a:latin typeface="Times New Roman" panose="02020603050405020304" pitchFamily="18" charset="0"/>
                <a:cs typeface="Times New Roman" panose="02020603050405020304" pitchFamily="18" charset="0"/>
              </a:rPr>
              <a:t>- при </a:t>
            </a:r>
            <a:r>
              <a:rPr lang="ru-RU" sz="1400" dirty="0">
                <a:latin typeface="Times New Roman" panose="02020603050405020304" pitchFamily="18" charset="0"/>
                <a:cs typeface="Times New Roman" panose="02020603050405020304" pitchFamily="18" charset="0"/>
              </a:rPr>
              <a:t>необходимости прохождения под обледеневшим карнизом здания, старайтесь как можно быстрее преодолеть этот участок;</a:t>
            </a:r>
          </a:p>
          <a:p>
            <a:pPr marL="0" indent="0" algn="just">
              <a:lnSpc>
                <a:spcPct val="110000"/>
              </a:lnSpc>
              <a:buNone/>
            </a:pPr>
            <a:r>
              <a:rPr lang="ru-RU" sz="1400" dirty="0" smtClean="0">
                <a:latin typeface="Times New Roman" panose="02020603050405020304" pitchFamily="18" charset="0"/>
                <a:cs typeface="Times New Roman" panose="02020603050405020304" pitchFamily="18" charset="0"/>
              </a:rPr>
              <a:t>- предупредите </a:t>
            </a:r>
            <a:r>
              <a:rPr lang="ru-RU" sz="1400" dirty="0">
                <a:latin typeface="Times New Roman" panose="02020603050405020304" pitchFamily="18" charset="0"/>
                <a:cs typeface="Times New Roman" panose="02020603050405020304" pitchFamily="18" charset="0"/>
              </a:rPr>
              <a:t>об опасности детей. Игра под опасной зимней крышей может закончиться печально.</a:t>
            </a:r>
          </a:p>
          <a:p>
            <a:pPr marL="0" indent="0" algn="just">
              <a:lnSpc>
                <a:spcPct val="110000"/>
              </a:lnSpc>
              <a:buNone/>
            </a:pPr>
            <a:r>
              <a:rPr lang="ru-RU" sz="1400" dirty="0">
                <a:latin typeface="Times New Roman" panose="02020603050405020304" pitchFamily="18" charset="0"/>
                <a:cs typeface="Times New Roman" panose="02020603050405020304" pitchFamily="18" charset="0"/>
              </a:rPr>
              <a:t>Будьте предельно внимательными, почаще смотрите на крыши домов, обходите опасные скользкие места, выполняйте правила поведения на льду.</a:t>
            </a:r>
          </a:p>
          <a:p>
            <a:pPr marL="0" indent="0" algn="ctr">
              <a:lnSpc>
                <a:spcPct val="110000"/>
              </a:lnSpc>
              <a:buNone/>
            </a:pP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Будьте </a:t>
            </a:r>
            <a:r>
              <a:rPr lang="ru-RU" sz="1400" dirty="0">
                <a:latin typeface="Times New Roman" panose="02020603050405020304" pitchFamily="18" charset="0"/>
                <a:cs typeface="Times New Roman" panose="02020603050405020304" pitchFamily="18" charset="0"/>
              </a:rPr>
              <a:t>осторожны!!!</a:t>
            </a:r>
          </a:p>
          <a:p>
            <a:pPr marL="0" indent="0" algn="just">
              <a:buNone/>
            </a:pPr>
            <a:endParaRPr lang="ru-RU" sz="1400" dirty="0">
              <a:latin typeface="Times New Roman" panose="02020603050405020304" pitchFamily="18" charset="0"/>
              <a:cs typeface="Times New Roman" panose="02020603050405020304" pitchFamily="18" charset="0"/>
            </a:endParaRPr>
          </a:p>
          <a:p>
            <a:pPr marL="0" indent="0" algn="just">
              <a:buNone/>
            </a:pPr>
            <a:endParaRPr lang="ru-RU" sz="1400" dirty="0">
              <a:latin typeface="Times New Roman" panose="02020603050405020304" pitchFamily="18" charset="0"/>
              <a:cs typeface="Times New Roman" panose="02020603050405020304" pitchFamily="18" charset="0"/>
            </a:endParaRPr>
          </a:p>
          <a:p>
            <a:pPr marL="0" indent="0">
              <a:buNone/>
            </a:pPr>
            <a:endParaRPr lang="ru-RU" sz="14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3879495" y="3333627"/>
            <a:ext cx="2819175" cy="3246246"/>
          </a:xfrm>
        </p:spPr>
      </p:pic>
      <p:pic>
        <p:nvPicPr>
          <p:cNvPr id="9" name="Рисунок 8"/>
          <p:cNvPicPr>
            <a:picLocks noChangeAspect="1"/>
          </p:cNvPicPr>
          <p:nvPr/>
        </p:nvPicPr>
        <p:blipFill>
          <a:blip r:embed="rId6" cstate="print">
            <a:extLst>
              <a:ext uri="{BEBA8EAE-BF5A-486C-A8C5-ECC9F3942E4B}">
                <a14:imgProps xmlns:a14="http://schemas.microsoft.com/office/drawing/2010/main">
                  <a14:imgLayer r:embed="rId7">
                    <a14:imgEffect>
                      <a14:backgroundRemoval t="6897" b="93103" l="8000" r="92750"/>
                    </a14:imgEffect>
                  </a14:imgLayer>
                </a14:imgProps>
              </a:ext>
              <a:ext uri="{28A0092B-C50C-407E-A947-70E740481C1C}">
                <a14:useLocalDpi xmlns:a14="http://schemas.microsoft.com/office/drawing/2010/main" val="0"/>
              </a:ext>
            </a:extLst>
          </a:blip>
          <a:stretch>
            <a:fillRect/>
          </a:stretch>
        </p:blipFill>
        <p:spPr>
          <a:xfrm>
            <a:off x="5499972" y="8005806"/>
            <a:ext cx="1242970" cy="1126441"/>
          </a:xfrm>
          <a:prstGeom prst="rect">
            <a:avLst/>
          </a:prstGeom>
        </p:spPr>
      </p:pic>
      <p:pic>
        <p:nvPicPr>
          <p:cNvPr id="14" name="Рисунок 13"/>
          <p:cNvPicPr>
            <a:picLocks noChangeAspect="1"/>
          </p:cNvPicPr>
          <p:nvPr/>
        </p:nvPicPr>
        <p:blipFill>
          <a:blip r:embed="rId8" cstate="print">
            <a:extLst>
              <a:ext uri="{BEBA8EAE-BF5A-486C-A8C5-ECC9F3942E4B}">
                <a14:imgProps xmlns:a14="http://schemas.microsoft.com/office/drawing/2010/main">
                  <a14:imgLayer r:embed="rId9">
                    <a14:imgEffect>
                      <a14:backgroundRemoval t="6897" b="93103" l="8000" r="92750"/>
                    </a14:imgEffect>
                  </a14:imgLayer>
                </a14:imgProps>
              </a:ext>
              <a:ext uri="{28A0092B-C50C-407E-A947-70E740481C1C}">
                <a14:useLocalDpi xmlns:a14="http://schemas.microsoft.com/office/drawing/2010/main" val="0"/>
              </a:ext>
            </a:extLst>
          </a:blip>
          <a:stretch>
            <a:fillRect/>
          </a:stretch>
        </p:blipFill>
        <p:spPr>
          <a:xfrm>
            <a:off x="3852518" y="8588918"/>
            <a:ext cx="1242970" cy="1126441"/>
          </a:xfrm>
          <a:prstGeom prst="rect">
            <a:avLst/>
          </a:prstGeom>
        </p:spPr>
      </p:pic>
      <p:pic>
        <p:nvPicPr>
          <p:cNvPr id="15" name="Рисунок 14"/>
          <p:cNvPicPr>
            <a:picLocks noChangeAspect="1"/>
          </p:cNvPicPr>
          <p:nvPr/>
        </p:nvPicPr>
        <p:blipFill>
          <a:blip r:embed="rId8" cstate="print">
            <a:extLst>
              <a:ext uri="{BEBA8EAE-BF5A-486C-A8C5-ECC9F3942E4B}">
                <a14:imgProps xmlns:a14="http://schemas.microsoft.com/office/drawing/2010/main">
                  <a14:imgLayer r:embed="rId9">
                    <a14:imgEffect>
                      <a14:backgroundRemoval t="6897" b="93103" l="8000" r="92750"/>
                    </a14:imgEffect>
                  </a14:imgLayer>
                </a14:imgProps>
              </a:ext>
              <a:ext uri="{28A0092B-C50C-407E-A947-70E740481C1C}">
                <a14:useLocalDpi xmlns:a14="http://schemas.microsoft.com/office/drawing/2010/main" val="0"/>
              </a:ext>
            </a:extLst>
          </a:blip>
          <a:stretch>
            <a:fillRect/>
          </a:stretch>
        </p:blipFill>
        <p:spPr>
          <a:xfrm>
            <a:off x="4474003" y="6761654"/>
            <a:ext cx="1242970" cy="1126441"/>
          </a:xfrm>
          <a:prstGeom prst="rect">
            <a:avLst/>
          </a:prstGeom>
        </p:spPr>
      </p:pic>
    </p:spTree>
    <p:extLst>
      <p:ext uri="{BB962C8B-B14F-4D97-AF65-F5344CB8AC3E}">
        <p14:creationId xmlns:p14="http://schemas.microsoft.com/office/powerpoint/2010/main" val="41621607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 y="-15830"/>
            <a:ext cx="7601519" cy="10801350"/>
          </a:xfrm>
          <a:prstGeom prst="rect">
            <a:avLst/>
          </a:prstGeom>
        </p:spPr>
      </p:pic>
      <p:sp>
        <p:nvSpPr>
          <p:cNvPr id="5122" name="Прямоугольник 14"/>
          <p:cNvSpPr>
            <a:spLocks noChangeArrowheads="1"/>
          </p:cNvSpPr>
          <p:nvPr/>
        </p:nvSpPr>
        <p:spPr bwMode="auto">
          <a:xfrm>
            <a:off x="1717037" y="3613577"/>
            <a:ext cx="4207703" cy="436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b="1" i="1" dirty="0">
                <a:solidFill>
                  <a:srgbClr val="00B050"/>
                </a:solidFill>
                <a:latin typeface="Times New Roman" pitchFamily="18" charset="0"/>
                <a:cs typeface="Times New Roman" pitchFamily="18" charset="0"/>
              </a:rPr>
              <a:t>   </a:t>
            </a:r>
            <a:endParaRPr lang="ru-RU" altLang="ru-RU" sz="2100" i="1" dirty="0">
              <a:solidFill>
                <a:srgbClr val="00B050"/>
              </a:solidFill>
              <a:latin typeface="Arial" charset="0"/>
            </a:endParaRPr>
          </a:p>
        </p:txBody>
      </p:sp>
      <p:sp>
        <p:nvSpPr>
          <p:cNvPr id="5123" name="Прямоугольник 14"/>
          <p:cNvSpPr>
            <a:spLocks noChangeArrowheads="1"/>
          </p:cNvSpPr>
          <p:nvPr/>
        </p:nvSpPr>
        <p:spPr bwMode="auto">
          <a:xfrm>
            <a:off x="1001910" y="872550"/>
            <a:ext cx="5105926" cy="598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fontAlgn="base" hangingPunct="1">
              <a:spcBef>
                <a:spcPct val="0"/>
              </a:spcBef>
              <a:spcAft>
                <a:spcPct val="0"/>
              </a:spcAft>
              <a:buFontTx/>
              <a:buNone/>
            </a:pPr>
            <a:r>
              <a:rPr lang="ru-RU" altLang="ru-RU" b="1" dirty="0" smtClean="0">
                <a:solidFill>
                  <a:srgbClr val="002060"/>
                </a:solidFill>
                <a:latin typeface="Monotype Corsiva" panose="03010101010201010101" pitchFamily="66" charset="0"/>
                <a:cs typeface="Times New Roman" pitchFamily="18" charset="0"/>
              </a:rPr>
              <a:t>«Изучаем дорожные знаки»</a:t>
            </a:r>
            <a:endParaRPr lang="ru-RU" altLang="ru-RU" dirty="0" smtClean="0">
              <a:solidFill>
                <a:srgbClr val="002060"/>
              </a:solidFill>
              <a:latin typeface="Monotype Corsiva" panose="03010101010201010101" pitchFamily="66" charset="0"/>
            </a:endParaRPr>
          </a:p>
        </p:txBody>
      </p:sp>
      <p:sp>
        <p:nvSpPr>
          <p:cNvPr id="5126" name="Прямоугольник 22"/>
          <p:cNvSpPr>
            <a:spLocks noChangeArrowheads="1"/>
          </p:cNvSpPr>
          <p:nvPr/>
        </p:nvSpPr>
        <p:spPr bwMode="auto">
          <a:xfrm>
            <a:off x="4256711" y="9993128"/>
            <a:ext cx="3493584" cy="444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fontAlgn="base">
              <a:spcBef>
                <a:spcPct val="0"/>
              </a:spcBef>
              <a:spcAft>
                <a:spcPct val="0"/>
              </a:spcAft>
              <a:buFontTx/>
              <a:buNone/>
            </a:pPr>
            <a:r>
              <a:rPr lang="ru-RU" altLang="ru-RU" sz="1100">
                <a:solidFill>
                  <a:srgbClr val="008000"/>
                </a:solidFill>
                <a:latin typeface="Times New Roman" pitchFamily="18" charset="0"/>
                <a:cs typeface="Times New Roman" pitchFamily="18" charset="0"/>
              </a:rPr>
              <a:t>.</a:t>
            </a:r>
            <a:endParaRPr lang="ru-RU" altLang="ru-RU" sz="1100">
              <a:solidFill>
                <a:prstClr val="black"/>
              </a:solidFill>
              <a:latin typeface="Times New Roman" pitchFamily="18" charset="0"/>
              <a:cs typeface="Times New Roman" pitchFamily="18" charset="0"/>
            </a:endParaRPr>
          </a:p>
          <a:p>
            <a:pPr fontAlgn="base">
              <a:spcBef>
                <a:spcPct val="0"/>
              </a:spcBef>
              <a:spcAft>
                <a:spcPct val="0"/>
              </a:spcAft>
              <a:buFontTx/>
              <a:buNone/>
            </a:pPr>
            <a:r>
              <a:rPr lang="ru-RU" altLang="ru-RU" sz="1100">
                <a:solidFill>
                  <a:srgbClr val="008000"/>
                </a:solidFill>
                <a:latin typeface="Times New Roman" pitchFamily="18" charset="0"/>
                <a:cs typeface="Times New Roman" pitchFamily="18" charset="0"/>
              </a:rPr>
              <a:t> </a:t>
            </a:r>
            <a:endParaRPr lang="ru-RU" altLang="ru-RU" sz="1100">
              <a:solidFill>
                <a:prstClr val="black"/>
              </a:solidFill>
              <a:latin typeface="Times New Roman" pitchFamily="18" charset="0"/>
              <a:cs typeface="Times New Roman" pitchFamily="18" charset="0"/>
            </a:endParaRPr>
          </a:p>
        </p:txBody>
      </p:sp>
      <p:sp>
        <p:nvSpPr>
          <p:cNvPr id="5128" name="Прямоугольник 9"/>
          <p:cNvSpPr>
            <a:spLocks noChangeArrowheads="1"/>
          </p:cNvSpPr>
          <p:nvPr/>
        </p:nvSpPr>
        <p:spPr bwMode="auto">
          <a:xfrm>
            <a:off x="4415992" y="8462935"/>
            <a:ext cx="3145275" cy="58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a:solidFill>
                  <a:prstClr val="black"/>
                </a:solidFill>
                <a:latin typeface="Times New Roman" pitchFamily="18" charset="0"/>
                <a:cs typeface="Times New Roman" pitchFamily="18" charset="0"/>
              </a:rPr>
              <a:t>  </a:t>
            </a:r>
            <a:endParaRPr lang="ru-RU" altLang="ru-RU" sz="140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endParaRPr lang="ru-RU" altLang="ru-RU" sz="1400">
              <a:solidFill>
                <a:prstClr val="black"/>
              </a:solidFill>
              <a:latin typeface="Arial" charset="0"/>
            </a:endParaRPr>
          </a:p>
        </p:txBody>
      </p:sp>
      <p:sp>
        <p:nvSpPr>
          <p:cNvPr id="5129" name="Прямоугольник 9"/>
          <p:cNvSpPr>
            <a:spLocks noChangeArrowheads="1"/>
          </p:cNvSpPr>
          <p:nvPr/>
        </p:nvSpPr>
        <p:spPr bwMode="auto">
          <a:xfrm>
            <a:off x="4415992" y="8378549"/>
            <a:ext cx="3145275" cy="7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a:solidFill>
                  <a:prstClr val="black"/>
                </a:solidFill>
                <a:latin typeface="Times New Roman" pitchFamily="18" charset="0"/>
                <a:cs typeface="Times New Roman" pitchFamily="18" charset="0"/>
              </a:rPr>
              <a:t> </a:t>
            </a:r>
            <a:endParaRPr lang="ru-RU" altLang="ru-RU" sz="140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r>
              <a:rPr lang="ru-RU" altLang="ru-RU" sz="1400">
                <a:solidFill>
                  <a:prstClr val="black"/>
                </a:solidFill>
                <a:latin typeface="Times New Roman" pitchFamily="18" charset="0"/>
                <a:cs typeface="Times New Roman" pitchFamily="18" charset="0"/>
              </a:rPr>
              <a:t> </a:t>
            </a:r>
          </a:p>
          <a:p>
            <a:pPr eaLnBrk="1" fontAlgn="base" hangingPunct="1">
              <a:spcBef>
                <a:spcPct val="0"/>
              </a:spcBef>
              <a:spcAft>
                <a:spcPct val="0"/>
              </a:spcAft>
              <a:buFontTx/>
              <a:buNone/>
            </a:pPr>
            <a:endParaRPr lang="ru-RU" altLang="ru-RU" sz="1400">
              <a:solidFill>
                <a:prstClr val="black"/>
              </a:solidFill>
              <a:latin typeface="Arial" charset="0"/>
            </a:endParaRPr>
          </a:p>
        </p:txBody>
      </p:sp>
      <p:sp>
        <p:nvSpPr>
          <p:cNvPr id="5134" name="WordArt 15"/>
          <p:cNvSpPr>
            <a:spLocks noChangeArrowheads="1" noChangeShapeType="1" noTextEdit="1"/>
          </p:cNvSpPr>
          <p:nvPr/>
        </p:nvSpPr>
        <p:spPr bwMode="auto">
          <a:xfrm>
            <a:off x="5438351" y="6207963"/>
            <a:ext cx="1984832" cy="425679"/>
          </a:xfrm>
          <a:prstGeom prst="rect">
            <a:avLst/>
          </a:prstGeom>
        </p:spPr>
        <p:txBody>
          <a:bodyPr wrap="none" lIns="104923" tIns="52461" rIns="104923" bIns="52461" fromWordArt="1">
            <a:prstTxWarp prst="textCurveUp">
              <a:avLst>
                <a:gd name="adj" fmla="val 35787"/>
              </a:avLst>
            </a:prstTxWarp>
          </a:bodyPr>
          <a:lstStyle/>
          <a:p>
            <a:pPr algn="ctr" fontAlgn="base">
              <a:spcBef>
                <a:spcPct val="0"/>
              </a:spcBef>
              <a:spcAft>
                <a:spcPct val="0"/>
              </a:spcAft>
            </a:pPr>
            <a:endParaRPr lang="ru-RU" sz="4100" b="1" kern="1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Monotype Corsiva"/>
            </a:endParaRPr>
          </a:p>
        </p:txBody>
      </p:sp>
      <p:sp>
        <p:nvSpPr>
          <p:cNvPr id="5135" name="WordArt 15"/>
          <p:cNvSpPr>
            <a:spLocks noChangeArrowheads="1" noChangeShapeType="1" noTextEdit="1"/>
          </p:cNvSpPr>
          <p:nvPr/>
        </p:nvSpPr>
        <p:spPr bwMode="auto">
          <a:xfrm>
            <a:off x="5448662" y="5996999"/>
            <a:ext cx="1984832" cy="510064"/>
          </a:xfrm>
          <a:prstGeom prst="rect">
            <a:avLst/>
          </a:prstGeom>
        </p:spPr>
        <p:txBody>
          <a:bodyPr wrap="none" lIns="104923" tIns="52461" rIns="104923" bIns="52461" fromWordArt="1">
            <a:prstTxWarp prst="textCurveUp">
              <a:avLst>
                <a:gd name="adj" fmla="val 35787"/>
              </a:avLst>
            </a:prstTxWarp>
          </a:bodyPr>
          <a:lstStyle/>
          <a:p>
            <a:pPr algn="ctr" fontAlgn="base">
              <a:spcBef>
                <a:spcPct val="0"/>
              </a:spcBef>
              <a:spcAft>
                <a:spcPct val="0"/>
              </a:spcAft>
            </a:pPr>
            <a:endParaRPr lang="ru-RU" sz="4100" b="1" kern="1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Monotype Corsiva"/>
            </a:endParaRPr>
          </a:p>
        </p:txBody>
      </p:sp>
      <p:sp>
        <p:nvSpPr>
          <p:cNvPr id="5136" name="Прямоугольник 27"/>
          <p:cNvSpPr>
            <a:spLocks noChangeArrowheads="1"/>
          </p:cNvSpPr>
          <p:nvPr/>
        </p:nvSpPr>
        <p:spPr bwMode="auto">
          <a:xfrm>
            <a:off x="4177952" y="7017128"/>
            <a:ext cx="2936991" cy="326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400" b="1" i="1">
                <a:solidFill>
                  <a:srgbClr val="FF0000"/>
                </a:solidFill>
                <a:latin typeface="Times New Roman" pitchFamily="18" charset="0"/>
                <a:cs typeface="Times New Roman" pitchFamily="18" charset="0"/>
              </a:rPr>
              <a:t>                 </a:t>
            </a:r>
            <a:endParaRPr lang="ru-RU" altLang="ru-RU" sz="2100">
              <a:solidFill>
                <a:prstClr val="black"/>
              </a:solidFill>
              <a:latin typeface="Times New Roman" pitchFamily="18" charset="0"/>
              <a:cs typeface="Times New Roman" pitchFamily="18" charset="0"/>
            </a:endParaRPr>
          </a:p>
        </p:txBody>
      </p:sp>
      <p:sp>
        <p:nvSpPr>
          <p:cNvPr id="5137" name="Прямоугольник 29"/>
          <p:cNvSpPr>
            <a:spLocks noChangeArrowheads="1"/>
          </p:cNvSpPr>
          <p:nvPr/>
        </p:nvSpPr>
        <p:spPr bwMode="auto">
          <a:xfrm>
            <a:off x="889462" y="1494692"/>
            <a:ext cx="3254802" cy="1398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lnSpc>
                <a:spcPct val="150000"/>
              </a:lnSpc>
              <a:spcBef>
                <a:spcPct val="0"/>
              </a:spcBef>
              <a:spcAft>
                <a:spcPct val="0"/>
              </a:spcAft>
              <a:buFont typeface="Arial" charset="0"/>
              <a:buNone/>
            </a:pPr>
            <a:endParaRPr lang="ru-RU" altLang="ru-RU" sz="1600" b="1" dirty="0">
              <a:solidFill>
                <a:prstClr val="black"/>
              </a:solidFill>
              <a:latin typeface="Times New Roman" pitchFamily="18" charset="0"/>
              <a:cs typeface="Times New Roman" pitchFamily="18" charset="0"/>
            </a:endParaRPr>
          </a:p>
          <a:p>
            <a:pPr eaLnBrk="1" fontAlgn="base" hangingPunct="1">
              <a:lnSpc>
                <a:spcPct val="150000"/>
              </a:lnSpc>
              <a:spcBef>
                <a:spcPct val="0"/>
              </a:spcBef>
              <a:spcAft>
                <a:spcPct val="0"/>
              </a:spcAft>
              <a:buFont typeface="Arial" charset="0"/>
              <a:buNone/>
            </a:pPr>
            <a:endParaRPr lang="ru-RU" altLang="ru-RU" sz="1600" b="1" dirty="0">
              <a:solidFill>
                <a:prstClr val="black"/>
              </a:solidFill>
              <a:latin typeface="Times New Roman" pitchFamily="18" charset="0"/>
              <a:cs typeface="Times New Roman" pitchFamily="18" charset="0"/>
            </a:endParaRPr>
          </a:p>
          <a:p>
            <a:pPr eaLnBrk="1" fontAlgn="base" hangingPunct="1">
              <a:lnSpc>
                <a:spcPct val="150000"/>
              </a:lnSpc>
              <a:spcBef>
                <a:spcPct val="0"/>
              </a:spcBef>
              <a:spcAft>
                <a:spcPct val="0"/>
              </a:spcAft>
              <a:buFont typeface="Arial" charset="0"/>
              <a:buNone/>
            </a:pPr>
            <a:endParaRPr lang="ru-RU" altLang="ru-RU" sz="1600" b="1" dirty="0">
              <a:solidFill>
                <a:prstClr val="black"/>
              </a:solidFill>
              <a:latin typeface="Times New Roman" pitchFamily="18" charset="0"/>
              <a:cs typeface="Times New Roman" pitchFamily="18" charset="0"/>
            </a:endParaRPr>
          </a:p>
          <a:p>
            <a:pPr algn="ctr"/>
            <a:endParaRPr lang="ru-RU" sz="1000" dirty="0">
              <a:solidFill>
                <a:prstClr val="black"/>
              </a:solidFill>
              <a:latin typeface="Times New Roman"/>
              <a:ea typeface="SimSun"/>
            </a:endParaRPr>
          </a:p>
        </p:txBody>
      </p:sp>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6446" y="1171744"/>
            <a:ext cx="1386459" cy="1549292"/>
          </a:xfrm>
          <a:prstGeom prst="rect">
            <a:avLst/>
          </a:prstGeom>
        </p:spPr>
      </p:pic>
      <p:sp>
        <p:nvSpPr>
          <p:cNvPr id="4" name="TextBox 3"/>
          <p:cNvSpPr txBox="1"/>
          <p:nvPr/>
        </p:nvSpPr>
        <p:spPr>
          <a:xfrm>
            <a:off x="2034799" y="1470939"/>
            <a:ext cx="3413863" cy="763474"/>
          </a:xfrm>
          <a:prstGeom prst="rect">
            <a:avLst/>
          </a:prstGeom>
          <a:noFill/>
        </p:spPr>
        <p:txBody>
          <a:bodyPr wrap="square" lIns="104923" tIns="52461" rIns="104923" bIns="52461" rtlCol="0">
            <a:spAutoFit/>
          </a:bodyPr>
          <a:lstStyle/>
          <a:p>
            <a:pPr algn="ctr"/>
            <a:r>
              <a:rPr lang="ru-RU" sz="1400" b="1" dirty="0">
                <a:solidFill>
                  <a:srgbClr val="0070C0"/>
                </a:solidFill>
                <a:latin typeface="Times New Roman" panose="02020603050405020304" pitchFamily="18" charset="0"/>
                <a:cs typeface="Times New Roman" panose="02020603050405020304" pitchFamily="18" charset="0"/>
              </a:rPr>
              <a:t>Привет друзья! Я продолжаю свой урок и хочу рассказать о новых дорожных знаках!</a:t>
            </a:r>
          </a:p>
        </p:txBody>
      </p:sp>
      <p:sp>
        <p:nvSpPr>
          <p:cNvPr id="6" name="Скругленная прямоугольная выноска 5"/>
          <p:cNvSpPr/>
          <p:nvPr/>
        </p:nvSpPr>
        <p:spPr>
          <a:xfrm>
            <a:off x="2034799" y="1480658"/>
            <a:ext cx="3413863" cy="770957"/>
          </a:xfrm>
          <a:prstGeom prst="wedgeRoundRectCallout">
            <a:avLst>
              <a:gd name="adj1" fmla="val 59494"/>
              <a:gd name="adj2" fmla="val -3211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3" name="Прямоугольник 2"/>
          <p:cNvSpPr/>
          <p:nvPr/>
        </p:nvSpPr>
        <p:spPr>
          <a:xfrm>
            <a:off x="924654" y="2514387"/>
            <a:ext cx="3778250" cy="6771084"/>
          </a:xfrm>
          <a:prstGeom prst="rect">
            <a:avLst/>
          </a:prstGeom>
        </p:spPr>
        <p:txBody>
          <a:bodyPr>
            <a:spAutoFit/>
          </a:bodyPr>
          <a:lstStyle/>
          <a:p>
            <a:pPr algn="just"/>
            <a:r>
              <a:rPr lang="ru-RU" sz="1400" b="1" dirty="0">
                <a:solidFill>
                  <a:srgbClr val="002060"/>
                </a:solidFill>
                <a:latin typeface="Times New Roman" panose="02020603050405020304" pitchFamily="18" charset="0"/>
                <a:cs typeface="Times New Roman" panose="02020603050405020304" pitchFamily="18" charset="0"/>
              </a:rPr>
              <a:t>Знак «Движение механических транспортных средств запрещено»</a:t>
            </a:r>
          </a:p>
          <a:p>
            <a:pPr algn="just"/>
            <a:r>
              <a:rPr lang="ru-RU" sz="1400" dirty="0">
                <a:latin typeface="Times New Roman" panose="02020603050405020304" pitchFamily="18" charset="0"/>
                <a:cs typeface="Times New Roman" panose="02020603050405020304" pitchFamily="18" charset="0"/>
              </a:rPr>
              <a:t>Там, где этот знак висит –</a:t>
            </a:r>
          </a:p>
          <a:p>
            <a:pPr algn="just"/>
            <a:r>
              <a:rPr lang="ru-RU" sz="1400" dirty="0">
                <a:latin typeface="Times New Roman" panose="02020603050405020304" pitchFamily="18" charset="0"/>
                <a:cs typeface="Times New Roman" panose="02020603050405020304" pitchFamily="18" charset="0"/>
              </a:rPr>
              <a:t>Тихо – транспорт не шумит.</a:t>
            </a:r>
          </a:p>
          <a:p>
            <a:pPr algn="just"/>
            <a:r>
              <a:rPr lang="ru-RU" sz="1400" dirty="0">
                <a:latin typeface="Times New Roman" panose="02020603050405020304" pitchFamily="18" charset="0"/>
                <a:cs typeface="Times New Roman" panose="02020603050405020304" pitchFamily="18" charset="0"/>
              </a:rPr>
              <a:t>Запрещает он движение </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Всех авто без исключения.</a:t>
            </a:r>
          </a:p>
          <a:p>
            <a:pPr algn="just"/>
            <a:endParaRPr lang="ru-RU" sz="1400" dirty="0">
              <a:latin typeface="Times New Roman" panose="02020603050405020304" pitchFamily="18" charset="0"/>
              <a:cs typeface="Times New Roman" panose="02020603050405020304" pitchFamily="18" charset="0"/>
            </a:endParaRPr>
          </a:p>
          <a:p>
            <a:pPr algn="just"/>
            <a:endParaRPr lang="ru-RU" sz="1400" b="1" dirty="0" smtClean="0">
              <a:solidFill>
                <a:srgbClr val="002060"/>
              </a:solidFill>
              <a:latin typeface="Times New Roman" panose="02020603050405020304" pitchFamily="18" charset="0"/>
              <a:cs typeface="Times New Roman" panose="02020603050405020304" pitchFamily="18" charset="0"/>
            </a:endParaRPr>
          </a:p>
          <a:p>
            <a:pPr algn="just"/>
            <a:r>
              <a:rPr lang="ru-RU" sz="1400" b="1" dirty="0" smtClean="0">
                <a:solidFill>
                  <a:srgbClr val="002060"/>
                </a:solidFill>
                <a:latin typeface="Times New Roman" panose="02020603050405020304" pitchFamily="18" charset="0"/>
                <a:cs typeface="Times New Roman" panose="02020603050405020304" pitchFamily="18" charset="0"/>
              </a:rPr>
              <a:t>Знак </a:t>
            </a:r>
            <a:r>
              <a:rPr lang="ru-RU" sz="1400" b="1" dirty="0">
                <a:solidFill>
                  <a:srgbClr val="002060"/>
                </a:solidFill>
                <a:latin typeface="Times New Roman" panose="02020603050405020304" pitchFamily="18" charset="0"/>
                <a:cs typeface="Times New Roman" panose="02020603050405020304" pitchFamily="18" charset="0"/>
              </a:rPr>
              <a:t>«Движение пешеходов запрещено»</a:t>
            </a:r>
          </a:p>
          <a:p>
            <a:pPr algn="just"/>
            <a:r>
              <a:rPr lang="ru-RU" sz="1400" dirty="0" smtClean="0">
                <a:latin typeface="Times New Roman" panose="02020603050405020304" pitchFamily="18" charset="0"/>
                <a:cs typeface="Times New Roman" panose="02020603050405020304" pitchFamily="18" charset="0"/>
              </a:rPr>
              <a:t>Пешеходам </a:t>
            </a:r>
            <a:r>
              <a:rPr lang="ru-RU" sz="1400" dirty="0">
                <a:latin typeface="Times New Roman" panose="02020603050405020304" pitchFamily="18" charset="0"/>
                <a:cs typeface="Times New Roman" panose="02020603050405020304" pitchFamily="18" charset="0"/>
              </a:rPr>
              <a:t>путь закрыт.</a:t>
            </a:r>
          </a:p>
          <a:p>
            <a:pPr algn="just"/>
            <a:r>
              <a:rPr lang="ru-RU" sz="1400" dirty="0" smtClean="0">
                <a:latin typeface="Times New Roman" panose="02020603050405020304" pitchFamily="18" charset="0"/>
                <a:cs typeface="Times New Roman" panose="02020603050405020304" pitchFamily="18" charset="0"/>
              </a:rPr>
              <a:t>Знак ходить здесь не велит</a:t>
            </a:r>
          </a:p>
          <a:p>
            <a:pPr algn="just"/>
            <a:r>
              <a:rPr lang="ru-RU" sz="1400" dirty="0" smtClean="0">
                <a:latin typeface="Times New Roman" panose="02020603050405020304" pitchFamily="18" charset="0"/>
                <a:cs typeface="Times New Roman" panose="02020603050405020304" pitchFamily="18" charset="0"/>
              </a:rPr>
              <a:t>Здесь </a:t>
            </a:r>
            <a:r>
              <a:rPr lang="ru-RU" sz="1400" dirty="0">
                <a:latin typeface="Times New Roman" panose="02020603050405020304" pitchFamily="18" charset="0"/>
                <a:cs typeface="Times New Roman" panose="02020603050405020304" pitchFamily="18" charset="0"/>
              </a:rPr>
              <a:t>ходить запрещено</a:t>
            </a:r>
          </a:p>
          <a:p>
            <a:pPr algn="just"/>
            <a:r>
              <a:rPr lang="ru-RU" sz="1400" dirty="0">
                <a:latin typeface="Times New Roman" panose="02020603050405020304" pitchFamily="18" charset="0"/>
                <a:cs typeface="Times New Roman" panose="02020603050405020304" pitchFamily="18" charset="0"/>
              </a:rPr>
              <a:t>Говорит всем знак одно</a:t>
            </a:r>
            <a:r>
              <a:rPr lang="ru-RU" sz="1400" dirty="0" smtClean="0">
                <a:latin typeface="Times New Roman" panose="02020603050405020304" pitchFamily="18" charset="0"/>
                <a:cs typeface="Times New Roman" panose="02020603050405020304" pitchFamily="18" charset="0"/>
              </a:rPr>
              <a:t>.</a:t>
            </a:r>
          </a:p>
          <a:p>
            <a:pPr algn="just"/>
            <a:endParaRPr lang="ru-RU" sz="1400" dirty="0">
              <a:latin typeface="Times New Roman" panose="02020603050405020304" pitchFamily="18" charset="0"/>
              <a:cs typeface="Times New Roman" panose="02020603050405020304" pitchFamily="18" charset="0"/>
            </a:endParaRPr>
          </a:p>
          <a:p>
            <a:pPr algn="just"/>
            <a:endParaRPr lang="ru-RU" sz="1400" b="1" dirty="0" smtClean="0">
              <a:solidFill>
                <a:srgbClr val="002060"/>
              </a:solidFill>
              <a:latin typeface="Times New Roman" panose="02020603050405020304" pitchFamily="18" charset="0"/>
              <a:cs typeface="Times New Roman" panose="02020603050405020304" pitchFamily="18" charset="0"/>
            </a:endParaRPr>
          </a:p>
          <a:p>
            <a:pPr algn="just"/>
            <a:r>
              <a:rPr lang="ru-RU" sz="1400" b="1" dirty="0" smtClean="0">
                <a:solidFill>
                  <a:srgbClr val="002060"/>
                </a:solidFill>
                <a:latin typeface="Times New Roman" panose="02020603050405020304" pitchFamily="18" charset="0"/>
                <a:cs typeface="Times New Roman" panose="02020603050405020304" pitchFamily="18" charset="0"/>
              </a:rPr>
              <a:t>Знак </a:t>
            </a:r>
            <a:r>
              <a:rPr lang="ru-RU" sz="1400" b="1" dirty="0">
                <a:solidFill>
                  <a:srgbClr val="002060"/>
                </a:solidFill>
                <a:latin typeface="Times New Roman" panose="02020603050405020304" pitchFamily="18" charset="0"/>
                <a:cs typeface="Times New Roman" panose="02020603050405020304" pitchFamily="18" charset="0"/>
              </a:rPr>
              <a:t>«Поворот запрещен»</a:t>
            </a:r>
          </a:p>
          <a:p>
            <a:pPr algn="just"/>
            <a:r>
              <a:rPr lang="ru-RU" sz="1400" dirty="0">
                <a:latin typeface="Times New Roman" panose="02020603050405020304" pitchFamily="18" charset="0"/>
                <a:cs typeface="Times New Roman" panose="02020603050405020304" pitchFamily="18" charset="0"/>
              </a:rPr>
              <a:t>Эти знаки на пути</a:t>
            </a:r>
          </a:p>
          <a:p>
            <a:pPr algn="just"/>
            <a:r>
              <a:rPr lang="ru-RU" sz="1400" dirty="0">
                <a:latin typeface="Times New Roman" panose="02020603050405020304" pitchFamily="18" charset="0"/>
                <a:cs typeface="Times New Roman" panose="02020603050405020304" pitchFamily="18" charset="0"/>
              </a:rPr>
              <a:t>Ни за что не пропусти.</a:t>
            </a:r>
          </a:p>
          <a:p>
            <a:pPr algn="just"/>
            <a:r>
              <a:rPr lang="ru-RU" sz="1400" dirty="0">
                <a:latin typeface="Times New Roman" panose="02020603050405020304" pitchFamily="18" charset="0"/>
                <a:cs typeface="Times New Roman" panose="02020603050405020304" pitchFamily="18" charset="0"/>
              </a:rPr>
              <a:t>Есть у них одна забота –</a:t>
            </a:r>
          </a:p>
          <a:p>
            <a:pPr algn="just"/>
            <a:r>
              <a:rPr lang="ru-RU" sz="1400" dirty="0">
                <a:latin typeface="Times New Roman" panose="02020603050405020304" pitchFamily="18" charset="0"/>
                <a:cs typeface="Times New Roman" panose="02020603050405020304" pitchFamily="18" charset="0"/>
              </a:rPr>
              <a:t>Запрещать нам повороты</a:t>
            </a:r>
            <a:r>
              <a:rPr lang="ru-RU" sz="1400" dirty="0" smtClean="0">
                <a:latin typeface="Times New Roman" panose="02020603050405020304" pitchFamily="18" charset="0"/>
                <a:cs typeface="Times New Roman" panose="02020603050405020304" pitchFamily="18" charset="0"/>
              </a:rPr>
              <a:t>.</a:t>
            </a:r>
          </a:p>
          <a:p>
            <a:pPr algn="just"/>
            <a:endParaRPr lang="ru-RU" sz="1400" dirty="0">
              <a:latin typeface="Times New Roman" panose="02020603050405020304" pitchFamily="18" charset="0"/>
              <a:cs typeface="Times New Roman" panose="02020603050405020304" pitchFamily="18" charset="0"/>
            </a:endParaRPr>
          </a:p>
          <a:p>
            <a:pPr algn="just"/>
            <a:endParaRPr lang="ru-RU" sz="1400" dirty="0">
              <a:latin typeface="Times New Roman" panose="02020603050405020304" pitchFamily="18" charset="0"/>
              <a:cs typeface="Times New Roman" panose="02020603050405020304" pitchFamily="18" charset="0"/>
            </a:endParaRPr>
          </a:p>
          <a:p>
            <a:pPr algn="just"/>
            <a:r>
              <a:rPr lang="ru-RU" sz="1400" b="1" dirty="0">
                <a:solidFill>
                  <a:srgbClr val="002060"/>
                </a:solidFill>
                <a:latin typeface="Times New Roman" panose="02020603050405020304" pitchFamily="18" charset="0"/>
                <a:cs typeface="Times New Roman" panose="02020603050405020304" pitchFamily="18" charset="0"/>
              </a:rPr>
              <a:t>Знак «Жилая зона»</a:t>
            </a:r>
          </a:p>
          <a:p>
            <a:pPr algn="just"/>
            <a:r>
              <a:rPr lang="ru-RU" sz="1400" dirty="0">
                <a:latin typeface="Times New Roman" panose="02020603050405020304" pitchFamily="18" charset="0"/>
                <a:cs typeface="Times New Roman" panose="02020603050405020304" pitchFamily="18" charset="0"/>
              </a:rPr>
              <a:t>Футбол – хорошая игра</a:t>
            </a:r>
          </a:p>
          <a:p>
            <a:pPr algn="just"/>
            <a:r>
              <a:rPr lang="ru-RU" sz="1400" dirty="0">
                <a:latin typeface="Times New Roman" panose="02020603050405020304" pitchFamily="18" charset="0"/>
                <a:cs typeface="Times New Roman" panose="02020603050405020304" pitchFamily="18" charset="0"/>
              </a:rPr>
              <a:t>Пусть каждый </a:t>
            </a:r>
            <a:r>
              <a:rPr lang="ru-RU" sz="1400" dirty="0" smtClean="0">
                <a:latin typeface="Times New Roman" panose="02020603050405020304" pitchFamily="18" charset="0"/>
                <a:cs typeface="Times New Roman" panose="02020603050405020304" pitchFamily="18" charset="0"/>
              </a:rPr>
              <a:t>тренируется</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На стадионах, во дворах,</a:t>
            </a:r>
          </a:p>
          <a:p>
            <a:pPr algn="just"/>
            <a:r>
              <a:rPr lang="ru-RU" sz="1400" dirty="0">
                <a:latin typeface="Times New Roman" panose="02020603050405020304" pitchFamily="18" charset="0"/>
                <a:cs typeface="Times New Roman" panose="02020603050405020304" pitchFamily="18" charset="0"/>
              </a:rPr>
              <a:t>Но только не на улицах.</a:t>
            </a:r>
          </a:p>
          <a:p>
            <a:pPr algn="just"/>
            <a:endParaRPr lang="ru-RU" sz="1400" dirty="0">
              <a:latin typeface="Times New Roman" panose="02020603050405020304" pitchFamily="18" charset="0"/>
              <a:cs typeface="Times New Roman" panose="02020603050405020304" pitchFamily="18" charset="0"/>
            </a:endParaRPr>
          </a:p>
          <a:p>
            <a:pPr algn="just"/>
            <a:endParaRPr lang="ru-RU" sz="1400" dirty="0">
              <a:latin typeface="Times New Roman" panose="02020603050405020304" pitchFamily="18" charset="0"/>
              <a:cs typeface="Times New Roman" panose="02020603050405020304" pitchFamily="18" charset="0"/>
            </a:endParaRPr>
          </a:p>
          <a:p>
            <a:pPr algn="just"/>
            <a:endParaRPr lang="ru-RU" sz="1400" dirty="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p:txBody>
      </p:sp>
      <p:pic>
        <p:nvPicPr>
          <p:cNvPr id="1026" name="Picture 2" descr="https://i2.wp.com/mshishova.ru/wp-content/uploads/2017/04/Dvizhenie-mehanicheskih-transportnyh-sredstv-zapreshheno.jpg?resize=100%2C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7150" y="2879213"/>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i2.wp.com/mshishova.ru/wp-content/uploads/2017/04/Dvizhenie-peshehodov-zapreshheno.jpg?resize=100%2C1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9125" y="4320555"/>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2.wp.com/mshishova.ru/wp-content/uploads/2017/04/Povorot-nalevo-zapreshhen.jpg?resize=100%2C10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56115" y="5775781"/>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i0.wp.com/mshishova.ru/wp-content/uploads/2017/04/Povorot-napravo-zapreshhen.jpg?resize=100%2C10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21500" y="5884480"/>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i0.wp.com/mshishova.ru/wp-content/uploads/2017/04/ZHilaya-zona.jpg?resize=100%2C13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44264" y="7224685"/>
            <a:ext cx="952500"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580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2021" y="0"/>
            <a:ext cx="7561262" cy="10801350"/>
          </a:xfrm>
          <a:prstGeom prst="rect">
            <a:avLst/>
          </a:prstGeom>
        </p:spPr>
      </p:pic>
      <p:sp>
        <p:nvSpPr>
          <p:cNvPr id="2" name="Заголовок 1"/>
          <p:cNvSpPr>
            <a:spLocks noGrp="1"/>
          </p:cNvSpPr>
          <p:nvPr>
            <p:ph type="title"/>
          </p:nvPr>
        </p:nvSpPr>
        <p:spPr>
          <a:xfrm>
            <a:off x="972319" y="648147"/>
            <a:ext cx="5112569" cy="942343"/>
          </a:xfrm>
        </p:spPr>
        <p:txBody>
          <a:bodyPr>
            <a:normAutofit fontScale="90000"/>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sp>
        <p:nvSpPr>
          <p:cNvPr id="5" name="Объект 4"/>
          <p:cNvSpPr>
            <a:spLocks noGrp="1"/>
          </p:cNvSpPr>
          <p:nvPr>
            <p:ph idx="1"/>
          </p:nvPr>
        </p:nvSpPr>
        <p:spPr>
          <a:xfrm>
            <a:off x="741708" y="3024411"/>
            <a:ext cx="6033804" cy="6974555"/>
          </a:xfrm>
        </p:spPr>
        <p:txBody>
          <a:bodyPr>
            <a:normAutofit fontScale="92500" lnSpcReduction="20000"/>
          </a:bodyPr>
          <a:lstStyle/>
          <a:p>
            <a:pPr marL="0" indent="0" algn="ctr">
              <a:buNone/>
            </a:pPr>
            <a:r>
              <a:rPr lang="ru-RU" sz="1400" b="1" dirty="0" smtClean="0">
                <a:solidFill>
                  <a:srgbClr val="002060"/>
                </a:solidFill>
                <a:latin typeface="Times New Roman" panose="02020603050405020304" pitchFamily="18" charset="0"/>
                <a:cs typeface="Times New Roman" panose="02020603050405020304" pitchFamily="18" charset="0"/>
              </a:rPr>
              <a:t>Подвижная игра  </a:t>
            </a:r>
            <a:r>
              <a:rPr lang="ru-RU" sz="1400" b="1" dirty="0">
                <a:solidFill>
                  <a:srgbClr val="002060"/>
                </a:solidFill>
                <a:latin typeface="Times New Roman" panose="02020603050405020304" pitchFamily="18" charset="0"/>
                <a:cs typeface="Times New Roman" panose="02020603050405020304" pitchFamily="18" charset="0"/>
              </a:rPr>
              <a:t>для детей младшей группы</a:t>
            </a:r>
          </a:p>
          <a:p>
            <a:pPr marL="0" indent="0">
              <a:buNone/>
            </a:pPr>
            <a:r>
              <a:rPr lang="ru-RU" sz="1400" b="1" dirty="0" smtClean="0">
                <a:solidFill>
                  <a:srgbClr val="002060"/>
                </a:solidFill>
                <a:latin typeface="Times New Roman" panose="02020603050405020304" pitchFamily="18" charset="0"/>
                <a:cs typeface="Times New Roman" panose="02020603050405020304" pitchFamily="18" charset="0"/>
              </a:rPr>
              <a:t>«Трамвай</a:t>
            </a:r>
            <a:r>
              <a:rPr lang="ru-RU" sz="1400" b="1" dirty="0">
                <a:solidFill>
                  <a:srgbClr val="002060"/>
                </a:solidFill>
                <a:latin typeface="Times New Roman" panose="02020603050405020304" pitchFamily="18" charset="0"/>
                <a:cs typeface="Times New Roman" panose="02020603050405020304" pitchFamily="18" charset="0"/>
              </a:rPr>
              <a:t>»</a:t>
            </a:r>
          </a:p>
          <a:p>
            <a:pPr marL="0" indent="0">
              <a:buNone/>
            </a:pPr>
            <a:r>
              <a:rPr lang="ru-RU" sz="1400" dirty="0" smtClean="0">
                <a:latin typeface="Times New Roman" panose="02020603050405020304" pitchFamily="18" charset="0"/>
                <a:cs typeface="Times New Roman" panose="02020603050405020304" pitchFamily="18" charset="0"/>
              </a:rPr>
              <a:t>Цель</a:t>
            </a:r>
            <a:r>
              <a:rPr lang="ru-RU" sz="1400" dirty="0">
                <a:latin typeface="Times New Roman" panose="02020603050405020304" pitchFamily="18" charset="0"/>
                <a:cs typeface="Times New Roman" panose="02020603050405020304" pitchFamily="18" charset="0"/>
              </a:rPr>
              <a:t>. Закрепить знание сигналов светофора; выработать навыки совместного труда; развивать внимательность.</a:t>
            </a:r>
          </a:p>
          <a:p>
            <a:pPr marL="0" indent="0">
              <a:buNone/>
            </a:pPr>
            <a:r>
              <a:rPr lang="ru-RU" sz="1400" dirty="0" smtClean="0">
                <a:latin typeface="Times New Roman" panose="02020603050405020304" pitchFamily="18" charset="0"/>
                <a:cs typeface="Times New Roman" panose="02020603050405020304" pitchFamily="18" charset="0"/>
              </a:rPr>
              <a:t>Ход </a:t>
            </a:r>
            <a:r>
              <a:rPr lang="ru-RU" sz="1400" dirty="0">
                <a:latin typeface="Times New Roman" panose="02020603050405020304" pitchFamily="18" charset="0"/>
                <a:cs typeface="Times New Roman" panose="02020603050405020304" pitchFamily="18" charset="0"/>
              </a:rPr>
              <a:t>игры. Дети становятся в колонну по двое (парами) и берутся по обе стороны за шнур. Один ребёнок держится правой рукой, другой - левой. Когда ведущий поднимает флажок зеленого цвета, дети выполняют ходьбу или бег вперед. Если ведущий поднимает желтый флажок, движение замедляется. На красный флажок дети останавливаются</a:t>
            </a:r>
            <a:r>
              <a:rPr lang="ru-RU" sz="1400" dirty="0" smtClean="0">
                <a:latin typeface="Times New Roman" panose="02020603050405020304" pitchFamily="18" charset="0"/>
                <a:cs typeface="Times New Roman" panose="02020603050405020304" pitchFamily="18" charset="0"/>
              </a:rPr>
              <a:t>.</a:t>
            </a:r>
          </a:p>
          <a:p>
            <a:pPr marL="0" indent="0" algn="ctr">
              <a:buNone/>
            </a:pPr>
            <a:endParaRPr lang="ru-RU" sz="1400" b="1" dirty="0" smtClean="0">
              <a:solidFill>
                <a:srgbClr val="002060"/>
              </a:solidFill>
              <a:latin typeface="Times New Roman" panose="02020603050405020304" pitchFamily="18" charset="0"/>
              <a:cs typeface="Times New Roman" panose="02020603050405020304" pitchFamily="18" charset="0"/>
            </a:endParaRPr>
          </a:p>
          <a:p>
            <a:pPr marL="0" indent="0" algn="ctr">
              <a:buNone/>
            </a:pPr>
            <a:r>
              <a:rPr lang="ru-RU" sz="1400" b="1" dirty="0" smtClean="0">
                <a:solidFill>
                  <a:srgbClr val="002060"/>
                </a:solidFill>
                <a:latin typeface="Times New Roman" panose="02020603050405020304" pitchFamily="18" charset="0"/>
                <a:cs typeface="Times New Roman" panose="02020603050405020304" pitchFamily="18" charset="0"/>
              </a:rPr>
              <a:t>Подвижная игра  </a:t>
            </a:r>
            <a:r>
              <a:rPr lang="ru-RU" sz="1400" b="1" dirty="0">
                <a:solidFill>
                  <a:srgbClr val="002060"/>
                </a:solidFill>
                <a:latin typeface="Times New Roman" panose="02020603050405020304" pitchFamily="18" charset="0"/>
                <a:cs typeface="Times New Roman" panose="02020603050405020304" pitchFamily="18" charset="0"/>
              </a:rPr>
              <a:t>для детей средней группы</a:t>
            </a:r>
          </a:p>
          <a:p>
            <a:pPr marL="0" indent="0">
              <a:buNone/>
            </a:pPr>
            <a:r>
              <a:rPr lang="ru-RU" sz="1400" b="1" dirty="0" smtClean="0">
                <a:solidFill>
                  <a:srgbClr val="002060"/>
                </a:solidFill>
                <a:latin typeface="Times New Roman" panose="02020603050405020304" pitchFamily="18" charset="0"/>
                <a:cs typeface="Times New Roman" panose="02020603050405020304" pitchFamily="18" charset="0"/>
              </a:rPr>
              <a:t>«</a:t>
            </a:r>
            <a:r>
              <a:rPr lang="ru-RU" sz="1400" b="1" dirty="0">
                <a:solidFill>
                  <a:srgbClr val="002060"/>
                </a:solidFill>
                <a:latin typeface="Times New Roman" panose="02020603050405020304" pitchFamily="18" charset="0"/>
                <a:cs typeface="Times New Roman" panose="02020603050405020304" pitchFamily="18" charset="0"/>
              </a:rPr>
              <a:t>Островок безопасности»</a:t>
            </a:r>
          </a:p>
          <a:p>
            <a:pPr marL="0" indent="0">
              <a:buNone/>
            </a:pPr>
            <a:r>
              <a:rPr lang="ru-RU" sz="1500" dirty="0" smtClean="0">
                <a:latin typeface="Times New Roman" panose="02020603050405020304" pitchFamily="18" charset="0"/>
                <a:cs typeface="Times New Roman" panose="02020603050405020304" pitchFamily="18" charset="0"/>
              </a:rPr>
              <a:t>Цель</a:t>
            </a:r>
            <a:r>
              <a:rPr lang="ru-RU" sz="1500" dirty="0">
                <a:latin typeface="Times New Roman" panose="02020603050405020304" pitchFamily="18" charset="0"/>
                <a:cs typeface="Times New Roman" panose="02020603050405020304" pitchFamily="18" charset="0"/>
              </a:rPr>
              <a:t>. Закреплять знание сигналов светофора; развивать внимательность и умение действовать по сигналу.</a:t>
            </a:r>
          </a:p>
          <a:p>
            <a:pPr marL="0" indent="0">
              <a:buNone/>
            </a:pPr>
            <a:r>
              <a:rPr lang="ru-RU" sz="1500" dirty="0" smtClean="0">
                <a:latin typeface="Times New Roman" panose="02020603050405020304" pitchFamily="18" charset="0"/>
                <a:cs typeface="Times New Roman" panose="02020603050405020304" pitchFamily="18" charset="0"/>
              </a:rPr>
              <a:t>Ход </a:t>
            </a:r>
            <a:r>
              <a:rPr lang="ru-RU" sz="1500" dirty="0">
                <a:latin typeface="Times New Roman" panose="02020603050405020304" pitchFamily="18" charset="0"/>
                <a:cs typeface="Times New Roman" panose="02020603050405020304" pitchFamily="18" charset="0"/>
              </a:rPr>
              <a:t>игры. Дети совершают различные движения под музыку. Когда музыка останавливается, они должны быстро занять «островок безопасности», начерченный (или выложенный из шнуров) в центре зала (площадке</a:t>
            </a:r>
            <a:r>
              <a:rPr lang="ru-RU" sz="1500" dirty="0" smtClean="0">
                <a:latin typeface="Times New Roman" panose="02020603050405020304" pitchFamily="18" charset="0"/>
                <a:cs typeface="Times New Roman" panose="02020603050405020304" pitchFamily="18" charset="0"/>
              </a:rPr>
              <a:t>).</a:t>
            </a:r>
          </a:p>
          <a:p>
            <a:pPr marL="0" indent="0" algn="ctr">
              <a:buNone/>
            </a:pPr>
            <a:endParaRPr lang="ru-RU" sz="1500" b="1" dirty="0" smtClean="0">
              <a:solidFill>
                <a:srgbClr val="002060"/>
              </a:solidFill>
              <a:latin typeface="Times New Roman" panose="02020603050405020304" pitchFamily="18" charset="0"/>
              <a:cs typeface="Times New Roman" panose="02020603050405020304" pitchFamily="18" charset="0"/>
            </a:endParaRPr>
          </a:p>
          <a:p>
            <a:pPr marL="0" indent="0" algn="ctr">
              <a:buNone/>
            </a:pPr>
            <a:r>
              <a:rPr lang="ru-RU" sz="1500" b="1" dirty="0" smtClean="0">
                <a:solidFill>
                  <a:srgbClr val="002060"/>
                </a:solidFill>
                <a:latin typeface="Times New Roman" panose="02020603050405020304" pitchFamily="18" charset="0"/>
                <a:cs typeface="Times New Roman" panose="02020603050405020304" pitchFamily="18" charset="0"/>
              </a:rPr>
              <a:t>Подвижные </a:t>
            </a:r>
            <a:r>
              <a:rPr lang="ru-RU" sz="1500" b="1" dirty="0">
                <a:solidFill>
                  <a:srgbClr val="002060"/>
                </a:solidFill>
                <a:latin typeface="Times New Roman" panose="02020603050405020304" pitchFamily="18" charset="0"/>
                <a:cs typeface="Times New Roman" panose="02020603050405020304" pitchFamily="18" charset="0"/>
              </a:rPr>
              <a:t>игры для детей старшей и подготовительной к школе групп</a:t>
            </a:r>
          </a:p>
          <a:p>
            <a:pPr marL="0" indent="0">
              <a:buNone/>
            </a:pPr>
            <a:r>
              <a:rPr lang="ru-RU" sz="1500" b="1" dirty="0" smtClean="0">
                <a:solidFill>
                  <a:srgbClr val="002060"/>
                </a:solidFill>
                <a:latin typeface="Times New Roman" panose="02020603050405020304" pitchFamily="18" charset="0"/>
                <a:cs typeface="Times New Roman" panose="02020603050405020304" pitchFamily="18" charset="0"/>
              </a:rPr>
              <a:t>«</a:t>
            </a:r>
            <a:r>
              <a:rPr lang="ru-RU" sz="1500" b="1" dirty="0">
                <a:solidFill>
                  <a:srgbClr val="002060"/>
                </a:solidFill>
                <a:latin typeface="Times New Roman" panose="02020603050405020304" pitchFamily="18" charset="0"/>
                <a:cs typeface="Times New Roman" panose="02020603050405020304" pitchFamily="18" charset="0"/>
              </a:rPr>
              <a:t>Разные машины»</a:t>
            </a:r>
          </a:p>
          <a:p>
            <a:pPr marL="0" indent="0">
              <a:buNone/>
            </a:pPr>
            <a:r>
              <a:rPr lang="ru-RU" sz="1500" dirty="0" smtClean="0">
                <a:latin typeface="Times New Roman" panose="02020603050405020304" pitchFamily="18" charset="0"/>
                <a:cs typeface="Times New Roman" panose="02020603050405020304" pitchFamily="18" charset="0"/>
              </a:rPr>
              <a:t>Цель</a:t>
            </a:r>
            <a:r>
              <a:rPr lang="ru-RU" sz="1500" dirty="0">
                <a:latin typeface="Times New Roman" panose="02020603050405020304" pitchFamily="18" charset="0"/>
                <a:cs typeface="Times New Roman" panose="02020603050405020304" pitchFamily="18" charset="0"/>
              </a:rPr>
              <a:t>. Объяснить значение жестов регулировщика; развивать сноровку и внимательность.</a:t>
            </a:r>
          </a:p>
          <a:p>
            <a:pPr marL="0" indent="0">
              <a:buNone/>
            </a:pPr>
            <a:r>
              <a:rPr lang="ru-RU" sz="1500" dirty="0" smtClean="0">
                <a:latin typeface="Times New Roman" panose="02020603050405020304" pitchFamily="18" charset="0"/>
                <a:cs typeface="Times New Roman" panose="02020603050405020304" pitchFamily="18" charset="0"/>
              </a:rPr>
              <a:t>Ход </a:t>
            </a:r>
            <a:r>
              <a:rPr lang="ru-RU" sz="1500" dirty="0">
                <a:latin typeface="Times New Roman" panose="02020603050405020304" pitchFamily="18" charset="0"/>
                <a:cs typeface="Times New Roman" panose="02020603050405020304" pitchFamily="18" charset="0"/>
              </a:rPr>
              <a:t>игры. Дети делятся на две команды: «грузовые машины» и «Легковые машины». Ведущий – регулировщик дорожного движения – восклицает: «грузовые машины!», и те быстро «едут» к своей черте. А легковые машины пускаются за ними, стараясь осалить. Наступает черед легковых машин ехать к своей черте, И так несколько раз подряд. Важно, чтобы число выездов у грузовых и легковых машин в конце игры вышло одинаково.</a:t>
            </a:r>
          </a:p>
          <a:p>
            <a:pPr marL="0" indent="0">
              <a:buNone/>
            </a:pPr>
            <a:r>
              <a:rPr lang="ru-RU" sz="1500" b="1" dirty="0" smtClean="0">
                <a:solidFill>
                  <a:srgbClr val="002060"/>
                </a:solidFill>
                <a:latin typeface="Times New Roman" panose="02020603050405020304" pitchFamily="18" charset="0"/>
                <a:cs typeface="Times New Roman" panose="02020603050405020304" pitchFamily="18" charset="0"/>
              </a:rPr>
              <a:t>«</a:t>
            </a:r>
            <a:r>
              <a:rPr lang="ru-RU" sz="1500" b="1" dirty="0">
                <a:solidFill>
                  <a:srgbClr val="002060"/>
                </a:solidFill>
                <a:latin typeface="Times New Roman" panose="02020603050405020304" pitchFamily="18" charset="0"/>
                <a:cs typeface="Times New Roman" panose="02020603050405020304" pitchFamily="18" charset="0"/>
              </a:rPr>
              <a:t>К своим знакам»</a:t>
            </a:r>
          </a:p>
          <a:p>
            <a:pPr marL="0" indent="0">
              <a:buNone/>
            </a:pPr>
            <a:r>
              <a:rPr lang="ru-RU" sz="1500" dirty="0" smtClean="0">
                <a:latin typeface="Times New Roman" panose="02020603050405020304" pitchFamily="18" charset="0"/>
                <a:cs typeface="Times New Roman" panose="02020603050405020304" pitchFamily="18" charset="0"/>
              </a:rPr>
              <a:t>Цель</a:t>
            </a:r>
            <a:r>
              <a:rPr lang="ru-RU" sz="1500" dirty="0">
                <a:latin typeface="Times New Roman" panose="02020603050405020304" pitchFamily="18" charset="0"/>
                <a:cs typeface="Times New Roman" panose="02020603050405020304" pitchFamily="18" charset="0"/>
              </a:rPr>
              <a:t>. Закреплять знание знаков дорожного движения.</a:t>
            </a:r>
          </a:p>
          <a:p>
            <a:pPr marL="0" indent="0">
              <a:buNone/>
            </a:pPr>
            <a:r>
              <a:rPr lang="ru-RU" sz="1500" dirty="0" smtClean="0">
                <a:latin typeface="Times New Roman" panose="02020603050405020304" pitchFamily="18" charset="0"/>
                <a:cs typeface="Times New Roman" panose="02020603050405020304" pitchFamily="18" charset="0"/>
              </a:rPr>
              <a:t>Ход </a:t>
            </a:r>
            <a:r>
              <a:rPr lang="ru-RU" sz="1500" dirty="0">
                <a:latin typeface="Times New Roman" panose="02020603050405020304" pitchFamily="18" charset="0"/>
                <a:cs typeface="Times New Roman" panose="02020603050405020304" pitchFamily="18" charset="0"/>
              </a:rPr>
              <a:t>игры. Играющие делятся на две группы по пять-семь человек, берутся за руки, образуя круги. В середину каждого круга входит водящий с каким-нибудь дорожным знаком, объясняя его значение. Звучит музыка, дети расходятся по площадке. Водящие меняются местами и знаками. По сигналу играющие должны быстро найти свой знак и встать в круг. Водящие держат знак над головой</a:t>
            </a:r>
            <a:r>
              <a:rPr lang="ru-RU" sz="1500" dirty="0" smtClean="0">
                <a:latin typeface="Times New Roman" panose="02020603050405020304" pitchFamily="18" charset="0"/>
                <a:cs typeface="Times New Roman" panose="02020603050405020304" pitchFamily="18" charset="0"/>
              </a:rPr>
              <a:t>.</a:t>
            </a:r>
            <a:endParaRPr lang="ru-RU" sz="1500"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6116" y="1311542"/>
            <a:ext cx="1330359" cy="1884688"/>
          </a:xfrm>
          <a:prstGeom prst="rect">
            <a:avLst/>
          </a:prstGeom>
        </p:spPr>
      </p:pic>
      <p:sp>
        <p:nvSpPr>
          <p:cNvPr id="8" name="TextBox 7"/>
          <p:cNvSpPr txBox="1"/>
          <p:nvPr/>
        </p:nvSpPr>
        <p:spPr>
          <a:xfrm>
            <a:off x="2628503" y="2137284"/>
            <a:ext cx="2937510" cy="545337"/>
          </a:xfrm>
          <a:prstGeom prst="rect">
            <a:avLst/>
          </a:prstGeom>
          <a:noFill/>
        </p:spPr>
        <p:txBody>
          <a:bodyPr wrap="square" lIns="104923" tIns="52461" rIns="104923" bIns="52461" rtlCol="0">
            <a:spAutoFit/>
          </a:bodyPr>
          <a:lstStyle/>
          <a:p>
            <a:pPr algn="ctr"/>
            <a:r>
              <a:rPr lang="ru-RU" sz="1400" b="1" dirty="0">
                <a:solidFill>
                  <a:srgbClr val="0070C0"/>
                </a:solidFill>
                <a:latin typeface="Times New Roman" panose="02020603050405020304" pitchFamily="18" charset="0"/>
                <a:cs typeface="Times New Roman" panose="02020603050405020304" pitchFamily="18" charset="0"/>
              </a:rPr>
              <a:t>В эти игры вы можете поиграть дома со своим ребенком!</a:t>
            </a:r>
            <a:endParaRPr lang="ru-RU" sz="1600" b="1" dirty="0">
              <a:solidFill>
                <a:srgbClr val="00B050"/>
              </a:solidFill>
              <a:latin typeface="Times New Roman" panose="02020603050405020304" pitchFamily="18" charset="0"/>
              <a:cs typeface="Times New Roman" panose="02020603050405020304" pitchFamily="18" charset="0"/>
            </a:endParaRPr>
          </a:p>
        </p:txBody>
      </p:sp>
      <p:sp>
        <p:nvSpPr>
          <p:cNvPr id="10" name="Овальная выноска 9"/>
          <p:cNvSpPr/>
          <p:nvPr/>
        </p:nvSpPr>
        <p:spPr>
          <a:xfrm>
            <a:off x="2628503" y="2034759"/>
            <a:ext cx="2883983" cy="733450"/>
          </a:xfrm>
          <a:prstGeom prst="wedgeEllipseCallout">
            <a:avLst>
              <a:gd name="adj1" fmla="val 60255"/>
              <a:gd name="adj2" fmla="val -7425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6" name="5-конечная звезда 5"/>
          <p:cNvSpPr/>
          <p:nvPr/>
        </p:nvSpPr>
        <p:spPr>
          <a:xfrm>
            <a:off x="-540840" y="-16877"/>
            <a:ext cx="50407" cy="5400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104927" tIns="52464" rIns="104927" bIns="52464" spcCol="0" rtlCol="0" anchor="ctr"/>
          <a:lstStyle/>
          <a:p>
            <a:pPr algn="ctr"/>
            <a:endParaRPr lang="ru-RU"/>
          </a:p>
        </p:txBody>
      </p:sp>
    </p:spTree>
    <p:extLst>
      <p:ext uri="{BB962C8B-B14F-4D97-AF65-F5344CB8AC3E}">
        <p14:creationId xmlns:p14="http://schemas.microsoft.com/office/powerpoint/2010/main" val="2309709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2021" y="0"/>
            <a:ext cx="7561262" cy="10801350"/>
          </a:xfrm>
          <a:prstGeom prst="rect">
            <a:avLst/>
          </a:prstGeom>
        </p:spPr>
      </p:pic>
      <p:sp>
        <p:nvSpPr>
          <p:cNvPr id="2" name="Заголовок 1"/>
          <p:cNvSpPr>
            <a:spLocks noGrp="1"/>
          </p:cNvSpPr>
          <p:nvPr>
            <p:ph type="title"/>
          </p:nvPr>
        </p:nvSpPr>
        <p:spPr>
          <a:xfrm>
            <a:off x="252239" y="648147"/>
            <a:ext cx="6805137" cy="1080121"/>
          </a:xfrm>
        </p:spPr>
        <p:txBody>
          <a:bodyPr>
            <a:normAutofit fontScale="90000"/>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sp>
        <p:nvSpPr>
          <p:cNvPr id="8" name="TextBox 7"/>
          <p:cNvSpPr txBox="1"/>
          <p:nvPr/>
        </p:nvSpPr>
        <p:spPr>
          <a:xfrm>
            <a:off x="3066102" y="2225400"/>
            <a:ext cx="2937510" cy="352168"/>
          </a:xfrm>
          <a:prstGeom prst="rect">
            <a:avLst/>
          </a:prstGeom>
          <a:noFill/>
        </p:spPr>
        <p:txBody>
          <a:bodyPr wrap="square" lIns="104923" tIns="52461" rIns="104923" bIns="52461" rtlCol="0">
            <a:spAutoFit/>
          </a:bodyPr>
          <a:lstStyle/>
          <a:p>
            <a:pPr algn="ctr"/>
            <a:r>
              <a:rPr lang="ru-RU" sz="1600" b="1" dirty="0">
                <a:solidFill>
                  <a:srgbClr val="0070C0"/>
                </a:solidFill>
                <a:latin typeface="Times New Roman" panose="02020603050405020304" pitchFamily="18" charset="0"/>
                <a:cs typeface="Times New Roman" panose="02020603050405020304" pitchFamily="18" charset="0"/>
              </a:rPr>
              <a:t>Разгадайте кроссворд!</a:t>
            </a:r>
            <a:endParaRPr lang="ru-RU" sz="1600" b="1" dirty="0">
              <a:solidFill>
                <a:srgbClr val="00B050"/>
              </a:solidFill>
              <a:latin typeface="Times New Roman" panose="02020603050405020304" pitchFamily="18" charset="0"/>
              <a:cs typeface="Times New Roman" panose="02020603050405020304" pitchFamily="18" charset="0"/>
            </a:endParaRPr>
          </a:p>
        </p:txBody>
      </p:sp>
      <p:sp>
        <p:nvSpPr>
          <p:cNvPr id="10" name="Овальная выноска 9"/>
          <p:cNvSpPr/>
          <p:nvPr/>
        </p:nvSpPr>
        <p:spPr>
          <a:xfrm>
            <a:off x="3241532" y="2016222"/>
            <a:ext cx="2619941" cy="770524"/>
          </a:xfrm>
          <a:prstGeom prst="wedgeEllipseCallout">
            <a:avLst>
              <a:gd name="adj1" fmla="val 54206"/>
              <a:gd name="adj2" fmla="val -7531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6" name="5-конечная звезда 5"/>
          <p:cNvSpPr/>
          <p:nvPr/>
        </p:nvSpPr>
        <p:spPr>
          <a:xfrm>
            <a:off x="-540840" y="-16877"/>
            <a:ext cx="50407" cy="5400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104927" tIns="52464" rIns="104927" bIns="52464" spcCol="0" rtlCol="0" anchor="ctr"/>
          <a:lstStyle/>
          <a:p>
            <a:pPr algn="ctr"/>
            <a:endParaRPr lang="ru-RU"/>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2816" y="1311543"/>
            <a:ext cx="1330359" cy="1884688"/>
          </a:xfrm>
          <a:prstGeom prst="rect">
            <a:avLst/>
          </a:prstGeom>
        </p:spPr>
      </p:pic>
      <p:pic>
        <p:nvPicPr>
          <p:cNvPr id="4" name="Объект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900311" y="3196231"/>
            <a:ext cx="5760640" cy="58048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957256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 y="0"/>
            <a:ext cx="7561262" cy="10801350"/>
          </a:xfrm>
          <a:prstGeom prst="rect">
            <a:avLst/>
          </a:prstGeom>
        </p:spPr>
      </p:pic>
      <p:sp>
        <p:nvSpPr>
          <p:cNvPr id="2" name="Заголовок 1"/>
          <p:cNvSpPr>
            <a:spLocks noGrp="1"/>
          </p:cNvSpPr>
          <p:nvPr>
            <p:ph type="title"/>
          </p:nvPr>
        </p:nvSpPr>
        <p:spPr>
          <a:xfrm>
            <a:off x="378063" y="198072"/>
            <a:ext cx="6805137" cy="1800225"/>
          </a:xfrm>
        </p:spPr>
        <p:txBody>
          <a:bodyPr>
            <a:normAutofit/>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99116" y="1584251"/>
            <a:ext cx="1096771" cy="1276686"/>
          </a:xfrm>
          <a:prstGeom prst="rect">
            <a:avLst/>
          </a:prstGeom>
        </p:spPr>
      </p:pic>
      <p:pic>
        <p:nvPicPr>
          <p:cNvPr id="4" name="Рисунок 3"/>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116335" y="3208042"/>
            <a:ext cx="5431166" cy="6356162"/>
          </a:xfrm>
          <a:prstGeom prst="rect">
            <a:avLst/>
          </a:prstGeom>
        </p:spPr>
      </p:pic>
      <p:sp>
        <p:nvSpPr>
          <p:cNvPr id="5" name="TextBox 4"/>
          <p:cNvSpPr txBox="1"/>
          <p:nvPr/>
        </p:nvSpPr>
        <p:spPr>
          <a:xfrm>
            <a:off x="1620391" y="2736379"/>
            <a:ext cx="4157933" cy="415498"/>
          </a:xfrm>
          <a:prstGeom prst="rect">
            <a:avLst/>
          </a:prstGeom>
          <a:noFill/>
        </p:spPr>
        <p:txBody>
          <a:bodyPr wrap="none" rtlCol="0">
            <a:spAutoFit/>
          </a:bodyPr>
          <a:lstStyle/>
          <a:p>
            <a:r>
              <a:rPr lang="ru-RU" sz="1600" b="1" dirty="0" smtClean="0">
                <a:solidFill>
                  <a:srgbClr val="002060"/>
                </a:solidFill>
                <a:latin typeface="Times New Roman" panose="02020603050405020304" pitchFamily="18" charset="0"/>
                <a:cs typeface="Times New Roman" panose="02020603050405020304" pitchFamily="18" charset="0"/>
              </a:rPr>
              <a:t>Помоги КАМАЗу отвести груз на стройку</a:t>
            </a:r>
            <a:r>
              <a:rPr lang="ru-RU" dirty="0" smtClean="0"/>
              <a:t>!</a:t>
            </a:r>
            <a:endParaRPr lang="ru-RU" dirty="0"/>
          </a:p>
        </p:txBody>
      </p:sp>
    </p:spTree>
    <p:extLst>
      <p:ext uri="{BB962C8B-B14F-4D97-AF65-F5344CB8AC3E}">
        <p14:creationId xmlns:p14="http://schemas.microsoft.com/office/powerpoint/2010/main" val="2456418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 y="0"/>
            <a:ext cx="7561262" cy="10801350"/>
          </a:xfrm>
          <a:prstGeom prst="rect">
            <a:avLst/>
          </a:prstGeom>
        </p:spPr>
      </p:pic>
      <p:sp>
        <p:nvSpPr>
          <p:cNvPr id="2" name="Заголовок 1"/>
          <p:cNvSpPr>
            <a:spLocks noGrp="1"/>
          </p:cNvSpPr>
          <p:nvPr>
            <p:ph type="title"/>
          </p:nvPr>
        </p:nvSpPr>
        <p:spPr>
          <a:xfrm>
            <a:off x="378066" y="541547"/>
            <a:ext cx="6805137" cy="1242163"/>
          </a:xfrm>
        </p:spPr>
        <p:txBody>
          <a:bodyPr>
            <a:normAutofit fontScale="90000"/>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0256" y="1324859"/>
            <a:ext cx="1290736" cy="1569135"/>
          </a:xfrm>
          <a:prstGeom prst="rect">
            <a:avLst/>
          </a:prstGeom>
        </p:spPr>
      </p:pic>
      <p:sp>
        <p:nvSpPr>
          <p:cNvPr id="8" name="TextBox 7"/>
          <p:cNvSpPr txBox="1"/>
          <p:nvPr/>
        </p:nvSpPr>
        <p:spPr>
          <a:xfrm>
            <a:off x="3132560" y="1800403"/>
            <a:ext cx="2597696" cy="844610"/>
          </a:xfrm>
          <a:prstGeom prst="rect">
            <a:avLst/>
          </a:prstGeom>
          <a:noFill/>
        </p:spPr>
        <p:txBody>
          <a:bodyPr wrap="square" lIns="104923" tIns="52461" rIns="104923" bIns="52461" rtlCol="0">
            <a:spAutoFit/>
          </a:bodyPr>
          <a:lstStyle/>
          <a:p>
            <a:pPr algn="ctr"/>
            <a:endParaRPr lang="ru-RU" sz="1600" b="1" dirty="0">
              <a:solidFill>
                <a:srgbClr val="00B050"/>
              </a:solidFill>
              <a:latin typeface="Times New Roman" panose="02020603050405020304" pitchFamily="18" charset="0"/>
              <a:cs typeface="Times New Roman" panose="02020603050405020304" pitchFamily="18" charset="0"/>
            </a:endParaRPr>
          </a:p>
          <a:p>
            <a:pPr algn="ctr"/>
            <a:r>
              <a:rPr lang="ru-RU" sz="1600" b="1" dirty="0">
                <a:solidFill>
                  <a:srgbClr val="0070C0"/>
                </a:solidFill>
                <a:latin typeface="Times New Roman" panose="02020603050405020304" pitchFamily="18" charset="0"/>
                <a:cs typeface="Times New Roman" panose="02020603050405020304" pitchFamily="18" charset="0"/>
              </a:rPr>
              <a:t>  </a:t>
            </a:r>
            <a:r>
              <a:rPr lang="ru-RU" sz="1600" b="1" dirty="0" smtClean="0">
                <a:solidFill>
                  <a:srgbClr val="0070C0"/>
                </a:solidFill>
                <a:latin typeface="Times New Roman" panose="02020603050405020304" pitchFamily="18" charset="0"/>
                <a:cs typeface="Times New Roman" panose="02020603050405020304" pitchFamily="18" charset="0"/>
              </a:rPr>
              <a:t>А ты поможешь водителю автобуса?</a:t>
            </a:r>
            <a:endParaRPr lang="ru-RU" sz="1600" b="1" dirty="0" smtClean="0">
              <a:solidFill>
                <a:srgbClr val="0070C0"/>
              </a:solidFill>
              <a:latin typeface="Times New Roman" panose="02020603050405020304" pitchFamily="18" charset="0"/>
              <a:cs typeface="Times New Roman" panose="02020603050405020304" pitchFamily="18" charset="0"/>
            </a:endParaRPr>
          </a:p>
        </p:txBody>
      </p:sp>
      <p:sp>
        <p:nvSpPr>
          <p:cNvPr id="10" name="Овальная выноска 9"/>
          <p:cNvSpPr/>
          <p:nvPr/>
        </p:nvSpPr>
        <p:spPr>
          <a:xfrm>
            <a:off x="2933635" y="1951099"/>
            <a:ext cx="2796620" cy="812733"/>
          </a:xfrm>
          <a:prstGeom prst="wedgeEllipseCallout">
            <a:avLst>
              <a:gd name="adj1" fmla="val 55295"/>
              <a:gd name="adj2" fmla="val -63375"/>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4" name="Рисунок 3"/>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828303" y="3202875"/>
            <a:ext cx="5976664" cy="6158239"/>
          </a:xfrm>
          <a:prstGeom prst="rect">
            <a:avLst/>
          </a:prstGeom>
        </p:spPr>
      </p:pic>
    </p:spTree>
    <p:extLst>
      <p:ext uri="{BB962C8B-B14F-4D97-AF65-F5344CB8AC3E}">
        <p14:creationId xmlns:p14="http://schemas.microsoft.com/office/powerpoint/2010/main" val="186978619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646</TotalTime>
  <Words>2850</Words>
  <Application>Microsoft Office PowerPoint</Application>
  <PresentationFormat>Произвольный</PresentationFormat>
  <Paragraphs>332</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   «Приключения Буратино  в стране Светофории» </vt:lpstr>
      <vt:lpstr>      </vt:lpstr>
      <vt:lpstr>Презентация PowerPoint</vt:lpstr>
      <vt:lpstr>Презентация PowerPoint</vt:lpstr>
      <vt:lpstr>Презентация PowerPoint</vt:lpstr>
      <vt:lpstr> «Игры  для закрепления  знаний детей   о ПДД»</vt:lpstr>
      <vt:lpstr> «Игры  для закрепления  знаний детей   о ПДД»</vt:lpstr>
      <vt:lpstr> «Игры  для закрепления  знаний детей   о ПДД»</vt:lpstr>
      <vt:lpstr> «Игры  для закрепления  знаний детей   о ПДД»</vt:lpstr>
      <vt:lpstr>     «В гостях у сказки»</vt:lpstr>
      <vt:lpstr>     «В гостях у сказки»</vt:lpstr>
      <vt:lpstr>«Что почитать ребенку о ПДД» </vt:lpstr>
      <vt:lpstr>«Информационные порталы» </vt:lpstr>
      <vt:lpstr>«Творим   вместе с детьми» </vt:lpstr>
      <vt:lpstr>«Перекресток загадок»</vt:lpstr>
      <vt:lpstr>«Поэтическая страничка»</vt:lpstr>
      <vt:lpstr>«Советы родителям»</vt:lpstr>
      <vt:lpstr>«Советы родителям»</vt:lpstr>
      <vt:lpstr>«Советы родителям»</vt:lpstr>
      <vt:lpstr>«А у нас в саду!» </vt:lpstr>
      <vt:lpstr>«Творчество детей»</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«Приключения Буратино  в стране Светофории» </dc:title>
  <dc:creator>п</dc:creator>
  <cp:lastModifiedBy>п</cp:lastModifiedBy>
  <cp:revision>60</cp:revision>
  <cp:lastPrinted>2018-06-20T13:34:11Z</cp:lastPrinted>
  <dcterms:created xsi:type="dcterms:W3CDTF">2018-01-10T15:52:13Z</dcterms:created>
  <dcterms:modified xsi:type="dcterms:W3CDTF">2018-06-20T13:36:11Z</dcterms:modified>
</cp:coreProperties>
</file>